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314" r:id="rId3"/>
    <p:sldId id="315" r:id="rId4"/>
    <p:sldId id="275" r:id="rId5"/>
    <p:sldId id="318" r:id="rId6"/>
    <p:sldId id="294" r:id="rId7"/>
    <p:sldId id="319" r:id="rId8"/>
    <p:sldId id="316" r:id="rId9"/>
    <p:sldId id="320" r:id="rId10"/>
    <p:sldId id="321" r:id="rId11"/>
    <p:sldId id="322" r:id="rId12"/>
    <p:sldId id="323" r:id="rId13"/>
    <p:sldId id="324" r:id="rId14"/>
    <p:sldId id="325" r:id="rId15"/>
    <p:sldId id="305" r:id="rId16"/>
    <p:sldId id="331" r:id="rId17"/>
    <p:sldId id="278" r:id="rId18"/>
    <p:sldId id="329" r:id="rId19"/>
    <p:sldId id="307" r:id="rId20"/>
    <p:sldId id="306" r:id="rId21"/>
    <p:sldId id="293" r:id="rId22"/>
    <p:sldId id="308" r:id="rId23"/>
    <p:sldId id="332" r:id="rId24"/>
    <p:sldId id="330" r:id="rId25"/>
    <p:sldId id="333" r:id="rId26"/>
    <p:sldId id="310" r:id="rId27"/>
    <p:sldId id="334" r:id="rId28"/>
    <p:sldId id="335" r:id="rId29"/>
    <p:sldId id="313" r:id="rId30"/>
    <p:sldId id="337" r:id="rId31"/>
    <p:sldId id="327" r:id="rId32"/>
    <p:sldId id="336" r:id="rId33"/>
    <p:sldId id="343" r:id="rId34"/>
    <p:sldId id="339" r:id="rId35"/>
    <p:sldId id="328" r:id="rId36"/>
    <p:sldId id="340" r:id="rId37"/>
    <p:sldId id="341" r:id="rId38"/>
    <p:sldId id="345" r:id="rId39"/>
    <p:sldId id="344" r:id="rId40"/>
    <p:sldId id="346" r:id="rId41"/>
    <p:sldId id="338"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6" d="100"/>
          <a:sy n="86" d="100"/>
        </p:scale>
        <p:origin x="562"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04409A-8871-4719-B3D3-0344FF1CB61B}"/>
              </a:ext>
            </a:extLst>
          </p:cNvPr>
          <p:cNvSpPr>
            <a:spLocks noGrp="1"/>
          </p:cNvSpPr>
          <p:nvPr>
            <p:ph type="ctrTitle"/>
          </p:nvPr>
        </p:nvSpPr>
        <p:spPr>
          <a:xfrm>
            <a:off x="1524000" y="1851715"/>
            <a:ext cx="9144000" cy="2387600"/>
          </a:xfrm>
        </p:spPr>
        <p:txBody>
          <a:bodyPr anchor="b"/>
          <a:lstStyle>
            <a:lvl1pPr algn="ctr">
              <a:defRPr sz="4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912A104C-26EB-4ADA-BB1E-5C48EF5AC4E7}"/>
              </a:ext>
            </a:extLst>
          </p:cNvPr>
          <p:cNvSpPr>
            <a:spLocks noGrp="1"/>
          </p:cNvSpPr>
          <p:nvPr>
            <p:ph type="subTitle" idx="1"/>
          </p:nvPr>
        </p:nvSpPr>
        <p:spPr>
          <a:xfrm>
            <a:off x="1524000" y="4331390"/>
            <a:ext cx="9144000" cy="1655762"/>
          </a:xfrm>
        </p:spPr>
        <p:txBody>
          <a:bodyPr/>
          <a:lstStyle>
            <a:lvl1pPr marL="0" indent="0" algn="ct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AA8CCDBD-648A-4963-B1F5-845C9A2CE153}"/>
              </a:ext>
            </a:extLst>
          </p:cNvPr>
          <p:cNvSpPr>
            <a:spLocks noGrp="1"/>
          </p:cNvSpPr>
          <p:nvPr>
            <p:ph type="dt" sz="half" idx="10"/>
          </p:nvPr>
        </p:nvSpPr>
        <p:spPr/>
        <p:txBody>
          <a:bodyPr/>
          <a:lstStyle/>
          <a:p>
            <a:fld id="{47E290CE-BC4C-470A-88F2-BF2F3BD8886D}" type="datetimeFigureOut">
              <a:rPr lang="en-US" smtClean="0"/>
              <a:t>9/23/2022</a:t>
            </a:fld>
            <a:endParaRPr lang="en-US"/>
          </a:p>
        </p:txBody>
      </p:sp>
      <p:sp>
        <p:nvSpPr>
          <p:cNvPr id="5" name="Footer Placeholder 4">
            <a:extLst>
              <a:ext uri="{FF2B5EF4-FFF2-40B4-BE49-F238E27FC236}">
                <a16:creationId xmlns:a16="http://schemas.microsoft.com/office/drawing/2014/main" id="{F777EF2D-24CB-4318-A6F6-58E48875D99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C35E65-1A6B-427D-BAA0-58ED1AD7AFA4}"/>
              </a:ext>
            </a:extLst>
          </p:cNvPr>
          <p:cNvSpPr>
            <a:spLocks noGrp="1"/>
          </p:cNvSpPr>
          <p:nvPr>
            <p:ph type="sldNum" sz="quarter" idx="12"/>
          </p:nvPr>
        </p:nvSpPr>
        <p:spPr/>
        <p:txBody>
          <a:bodyPr/>
          <a:lstStyle/>
          <a:p>
            <a:fld id="{CFBD2FE1-CA60-4B72-AC34-066E1205829D}" type="slidenum">
              <a:rPr lang="en-US" smtClean="0"/>
              <a:t>‹#›</a:t>
            </a:fld>
            <a:endParaRPr lang="en-US"/>
          </a:p>
        </p:txBody>
      </p:sp>
    </p:spTree>
    <p:extLst>
      <p:ext uri="{BB962C8B-B14F-4D97-AF65-F5344CB8AC3E}">
        <p14:creationId xmlns:p14="http://schemas.microsoft.com/office/powerpoint/2010/main" val="3211055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F7DB55-D33F-423B-83A5-5A339904D7B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6949D30-91EA-47DB-ADD4-17EA49A9F42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E7E959-F396-48E9-B074-9D085F06C1F2}"/>
              </a:ext>
            </a:extLst>
          </p:cNvPr>
          <p:cNvSpPr>
            <a:spLocks noGrp="1"/>
          </p:cNvSpPr>
          <p:nvPr>
            <p:ph type="dt" sz="half" idx="10"/>
          </p:nvPr>
        </p:nvSpPr>
        <p:spPr/>
        <p:txBody>
          <a:bodyPr/>
          <a:lstStyle/>
          <a:p>
            <a:fld id="{47E290CE-BC4C-470A-88F2-BF2F3BD8886D}" type="datetimeFigureOut">
              <a:rPr lang="en-US" smtClean="0"/>
              <a:t>9/23/2022</a:t>
            </a:fld>
            <a:endParaRPr lang="en-US"/>
          </a:p>
        </p:txBody>
      </p:sp>
      <p:sp>
        <p:nvSpPr>
          <p:cNvPr id="5" name="Footer Placeholder 4">
            <a:extLst>
              <a:ext uri="{FF2B5EF4-FFF2-40B4-BE49-F238E27FC236}">
                <a16:creationId xmlns:a16="http://schemas.microsoft.com/office/drawing/2014/main" id="{72DC3DFB-3B55-423F-8A10-E1D2566F7B1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34A55F2-7B07-4B2E-A680-727FC939D2D2}"/>
              </a:ext>
            </a:extLst>
          </p:cNvPr>
          <p:cNvSpPr>
            <a:spLocks noGrp="1"/>
          </p:cNvSpPr>
          <p:nvPr>
            <p:ph type="sldNum" sz="quarter" idx="12"/>
          </p:nvPr>
        </p:nvSpPr>
        <p:spPr/>
        <p:txBody>
          <a:bodyPr/>
          <a:lstStyle/>
          <a:p>
            <a:fld id="{CFBD2FE1-CA60-4B72-AC34-066E1205829D}" type="slidenum">
              <a:rPr lang="en-US" smtClean="0"/>
              <a:t>‹#›</a:t>
            </a:fld>
            <a:endParaRPr lang="en-US"/>
          </a:p>
        </p:txBody>
      </p:sp>
    </p:spTree>
    <p:extLst>
      <p:ext uri="{BB962C8B-B14F-4D97-AF65-F5344CB8AC3E}">
        <p14:creationId xmlns:p14="http://schemas.microsoft.com/office/powerpoint/2010/main" val="3111381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B296B38-D48B-4BA8-AE7D-B35F55A0A27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81374B0-CE56-435F-8800-17550E910D7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C18E70A-8A4C-4BA6-A387-634B5DB5632B}"/>
              </a:ext>
            </a:extLst>
          </p:cNvPr>
          <p:cNvSpPr>
            <a:spLocks noGrp="1"/>
          </p:cNvSpPr>
          <p:nvPr>
            <p:ph type="dt" sz="half" idx="10"/>
          </p:nvPr>
        </p:nvSpPr>
        <p:spPr/>
        <p:txBody>
          <a:bodyPr/>
          <a:lstStyle/>
          <a:p>
            <a:fld id="{47E290CE-BC4C-470A-88F2-BF2F3BD8886D}" type="datetimeFigureOut">
              <a:rPr lang="en-US" smtClean="0"/>
              <a:t>9/23/2022</a:t>
            </a:fld>
            <a:endParaRPr lang="en-US"/>
          </a:p>
        </p:txBody>
      </p:sp>
      <p:sp>
        <p:nvSpPr>
          <p:cNvPr id="5" name="Footer Placeholder 4">
            <a:extLst>
              <a:ext uri="{FF2B5EF4-FFF2-40B4-BE49-F238E27FC236}">
                <a16:creationId xmlns:a16="http://schemas.microsoft.com/office/drawing/2014/main" id="{4891B752-1725-45E2-B175-2747701941E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F80D9A9-22AB-4084-8F72-3C7A2D5A8DE9}"/>
              </a:ext>
            </a:extLst>
          </p:cNvPr>
          <p:cNvSpPr>
            <a:spLocks noGrp="1"/>
          </p:cNvSpPr>
          <p:nvPr>
            <p:ph type="sldNum" sz="quarter" idx="12"/>
          </p:nvPr>
        </p:nvSpPr>
        <p:spPr/>
        <p:txBody>
          <a:bodyPr/>
          <a:lstStyle/>
          <a:p>
            <a:fld id="{CFBD2FE1-CA60-4B72-AC34-066E1205829D}" type="slidenum">
              <a:rPr lang="en-US" smtClean="0"/>
              <a:t>‹#›</a:t>
            </a:fld>
            <a:endParaRPr lang="en-US"/>
          </a:p>
        </p:txBody>
      </p:sp>
    </p:spTree>
    <p:extLst>
      <p:ext uri="{BB962C8B-B14F-4D97-AF65-F5344CB8AC3E}">
        <p14:creationId xmlns:p14="http://schemas.microsoft.com/office/powerpoint/2010/main" val="13661682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D25B95-DD47-42E4-B9A8-1E051C0B0F8D}"/>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FBA37487-D7F8-424B-8524-5B87DFDF0F3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E0BD12-F6BA-4A45-A9FE-EA3DE880C89C}"/>
              </a:ext>
            </a:extLst>
          </p:cNvPr>
          <p:cNvSpPr>
            <a:spLocks noGrp="1"/>
          </p:cNvSpPr>
          <p:nvPr>
            <p:ph type="dt" sz="half" idx="10"/>
          </p:nvPr>
        </p:nvSpPr>
        <p:spPr/>
        <p:txBody>
          <a:bodyPr/>
          <a:lstStyle/>
          <a:p>
            <a:fld id="{47E290CE-BC4C-470A-88F2-BF2F3BD8886D}" type="datetimeFigureOut">
              <a:rPr lang="en-US" smtClean="0"/>
              <a:t>9/23/2022</a:t>
            </a:fld>
            <a:endParaRPr lang="en-US"/>
          </a:p>
        </p:txBody>
      </p:sp>
      <p:sp>
        <p:nvSpPr>
          <p:cNvPr id="5" name="Footer Placeholder 4">
            <a:extLst>
              <a:ext uri="{FF2B5EF4-FFF2-40B4-BE49-F238E27FC236}">
                <a16:creationId xmlns:a16="http://schemas.microsoft.com/office/drawing/2014/main" id="{9E5DB6A0-AA3D-4EB4-BD6B-F962B756BD4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41D4DD7-10AB-4ACA-A895-6DC2AF6CA066}"/>
              </a:ext>
            </a:extLst>
          </p:cNvPr>
          <p:cNvSpPr>
            <a:spLocks noGrp="1"/>
          </p:cNvSpPr>
          <p:nvPr>
            <p:ph type="sldNum" sz="quarter" idx="12"/>
          </p:nvPr>
        </p:nvSpPr>
        <p:spPr/>
        <p:txBody>
          <a:bodyPr/>
          <a:lstStyle/>
          <a:p>
            <a:fld id="{CFBD2FE1-CA60-4B72-AC34-066E1205829D}" type="slidenum">
              <a:rPr lang="en-US" smtClean="0"/>
              <a:t>‹#›</a:t>
            </a:fld>
            <a:endParaRPr lang="en-US"/>
          </a:p>
        </p:txBody>
      </p:sp>
    </p:spTree>
    <p:extLst>
      <p:ext uri="{BB962C8B-B14F-4D97-AF65-F5344CB8AC3E}">
        <p14:creationId xmlns:p14="http://schemas.microsoft.com/office/powerpoint/2010/main" val="3568430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9896A3-E580-43E6-A3DB-9278F62DD399}"/>
              </a:ext>
            </a:extLst>
          </p:cNvPr>
          <p:cNvSpPr>
            <a:spLocks noGrp="1"/>
          </p:cNvSpPr>
          <p:nvPr>
            <p:ph type="title"/>
          </p:nvPr>
        </p:nvSpPr>
        <p:spPr>
          <a:xfrm>
            <a:off x="831850" y="1796826"/>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C49D559-67DC-4C69-A061-36F20D686194}"/>
              </a:ext>
            </a:extLst>
          </p:cNvPr>
          <p:cNvSpPr>
            <a:spLocks noGrp="1"/>
          </p:cNvSpPr>
          <p:nvPr>
            <p:ph type="body" idx="1"/>
          </p:nvPr>
        </p:nvSpPr>
        <p:spPr>
          <a:xfrm>
            <a:off x="831850" y="4676551"/>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D7A21D0-BDE3-46B2-9FE7-CCA3CCF6CD3E}"/>
              </a:ext>
            </a:extLst>
          </p:cNvPr>
          <p:cNvSpPr>
            <a:spLocks noGrp="1"/>
          </p:cNvSpPr>
          <p:nvPr>
            <p:ph type="dt" sz="half" idx="10"/>
          </p:nvPr>
        </p:nvSpPr>
        <p:spPr/>
        <p:txBody>
          <a:bodyPr/>
          <a:lstStyle/>
          <a:p>
            <a:fld id="{47E290CE-BC4C-470A-88F2-BF2F3BD8886D}" type="datetimeFigureOut">
              <a:rPr lang="en-US" smtClean="0"/>
              <a:t>9/23/2022</a:t>
            </a:fld>
            <a:endParaRPr lang="en-US"/>
          </a:p>
        </p:txBody>
      </p:sp>
      <p:sp>
        <p:nvSpPr>
          <p:cNvPr id="5" name="Footer Placeholder 4">
            <a:extLst>
              <a:ext uri="{FF2B5EF4-FFF2-40B4-BE49-F238E27FC236}">
                <a16:creationId xmlns:a16="http://schemas.microsoft.com/office/drawing/2014/main" id="{C5A35B24-6970-448D-B316-0AD3CF4ABD2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508ABD2-D3F4-4844-A1AD-36BAAC67DD8F}"/>
              </a:ext>
            </a:extLst>
          </p:cNvPr>
          <p:cNvSpPr>
            <a:spLocks noGrp="1"/>
          </p:cNvSpPr>
          <p:nvPr>
            <p:ph type="sldNum" sz="quarter" idx="12"/>
          </p:nvPr>
        </p:nvSpPr>
        <p:spPr/>
        <p:txBody>
          <a:bodyPr/>
          <a:lstStyle/>
          <a:p>
            <a:fld id="{CFBD2FE1-CA60-4B72-AC34-066E1205829D}" type="slidenum">
              <a:rPr lang="en-US" smtClean="0"/>
              <a:t>‹#›</a:t>
            </a:fld>
            <a:endParaRPr lang="en-US"/>
          </a:p>
        </p:txBody>
      </p:sp>
    </p:spTree>
    <p:extLst>
      <p:ext uri="{BB962C8B-B14F-4D97-AF65-F5344CB8AC3E}">
        <p14:creationId xmlns:p14="http://schemas.microsoft.com/office/powerpoint/2010/main" val="25014282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D44F4B-9B0D-4280-AA5E-3058635F0A8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6CE7F25-B274-4CE6-98BC-CFAD8F5B2A4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9D52CF6-AE9B-4C72-AEB9-B1AC55F47B0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4EA2945-2A61-49E6-8C2D-0A6BEA0700FA}"/>
              </a:ext>
            </a:extLst>
          </p:cNvPr>
          <p:cNvSpPr>
            <a:spLocks noGrp="1"/>
          </p:cNvSpPr>
          <p:nvPr>
            <p:ph type="dt" sz="half" idx="10"/>
          </p:nvPr>
        </p:nvSpPr>
        <p:spPr/>
        <p:txBody>
          <a:bodyPr/>
          <a:lstStyle/>
          <a:p>
            <a:fld id="{47E290CE-BC4C-470A-88F2-BF2F3BD8886D}" type="datetimeFigureOut">
              <a:rPr lang="en-US" smtClean="0"/>
              <a:t>9/23/2022</a:t>
            </a:fld>
            <a:endParaRPr lang="en-US"/>
          </a:p>
        </p:txBody>
      </p:sp>
      <p:sp>
        <p:nvSpPr>
          <p:cNvPr id="6" name="Footer Placeholder 5">
            <a:extLst>
              <a:ext uri="{FF2B5EF4-FFF2-40B4-BE49-F238E27FC236}">
                <a16:creationId xmlns:a16="http://schemas.microsoft.com/office/drawing/2014/main" id="{92D9974C-6C69-427C-9BF2-5DFCDFCEB6D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D4B064C-E5A3-4655-9028-426FC66E18D3}"/>
              </a:ext>
            </a:extLst>
          </p:cNvPr>
          <p:cNvSpPr>
            <a:spLocks noGrp="1"/>
          </p:cNvSpPr>
          <p:nvPr>
            <p:ph type="sldNum" sz="quarter" idx="12"/>
          </p:nvPr>
        </p:nvSpPr>
        <p:spPr/>
        <p:txBody>
          <a:bodyPr/>
          <a:lstStyle/>
          <a:p>
            <a:fld id="{CFBD2FE1-CA60-4B72-AC34-066E1205829D}" type="slidenum">
              <a:rPr lang="en-US" smtClean="0"/>
              <a:t>‹#›</a:t>
            </a:fld>
            <a:endParaRPr lang="en-US"/>
          </a:p>
        </p:txBody>
      </p:sp>
    </p:spTree>
    <p:extLst>
      <p:ext uri="{BB962C8B-B14F-4D97-AF65-F5344CB8AC3E}">
        <p14:creationId xmlns:p14="http://schemas.microsoft.com/office/powerpoint/2010/main" val="32541299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FECB20-1CE4-4490-8B3B-80EE8A8BFE47}"/>
              </a:ext>
            </a:extLst>
          </p:cNvPr>
          <p:cNvSpPr>
            <a:spLocks noGrp="1"/>
          </p:cNvSpPr>
          <p:nvPr>
            <p:ph type="title"/>
          </p:nvPr>
        </p:nvSpPr>
        <p:spPr>
          <a:xfrm>
            <a:off x="838200" y="827314"/>
            <a:ext cx="10515600" cy="721518"/>
          </a:xfrm>
        </p:spPr>
        <p:txBody>
          <a:bodyPr/>
          <a:lstStyle/>
          <a:p>
            <a:r>
              <a:rPr lang="en-US"/>
              <a:t>Click to edit Master title style</a:t>
            </a:r>
          </a:p>
        </p:txBody>
      </p:sp>
      <p:sp>
        <p:nvSpPr>
          <p:cNvPr id="3" name="Text Placeholder 2">
            <a:extLst>
              <a:ext uri="{FF2B5EF4-FFF2-40B4-BE49-F238E27FC236}">
                <a16:creationId xmlns:a16="http://schemas.microsoft.com/office/drawing/2014/main" id="{AC494843-16CA-441C-9D64-9ECDFCB5D352}"/>
              </a:ext>
            </a:extLst>
          </p:cNvPr>
          <p:cNvSpPr>
            <a:spLocks noGrp="1"/>
          </p:cNvSpPr>
          <p:nvPr>
            <p:ph type="body" idx="1"/>
          </p:nvPr>
        </p:nvSpPr>
        <p:spPr>
          <a:xfrm>
            <a:off x="836612" y="1768251"/>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5B5E2B4-A9BF-48BA-816F-A770AC34B9E3}"/>
              </a:ext>
            </a:extLst>
          </p:cNvPr>
          <p:cNvSpPr>
            <a:spLocks noGrp="1"/>
          </p:cNvSpPr>
          <p:nvPr>
            <p:ph sz="half" idx="2"/>
          </p:nvPr>
        </p:nvSpPr>
        <p:spPr>
          <a:xfrm>
            <a:off x="836612" y="2592163"/>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14EC920-7DBC-4C7A-BEB9-630CD5DDF94F}"/>
              </a:ext>
            </a:extLst>
          </p:cNvPr>
          <p:cNvSpPr>
            <a:spLocks noGrp="1"/>
          </p:cNvSpPr>
          <p:nvPr>
            <p:ph type="body" sz="quarter" idx="3"/>
          </p:nvPr>
        </p:nvSpPr>
        <p:spPr>
          <a:xfrm>
            <a:off x="6172200" y="1768251"/>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A6B717A-A40F-49A2-A7F5-744974DC492F}"/>
              </a:ext>
            </a:extLst>
          </p:cNvPr>
          <p:cNvSpPr>
            <a:spLocks noGrp="1"/>
          </p:cNvSpPr>
          <p:nvPr>
            <p:ph sz="quarter" idx="4"/>
          </p:nvPr>
        </p:nvSpPr>
        <p:spPr>
          <a:xfrm>
            <a:off x="6172200" y="2592163"/>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8BBB86E-8084-4225-A58D-4B5543396AB9}"/>
              </a:ext>
            </a:extLst>
          </p:cNvPr>
          <p:cNvSpPr>
            <a:spLocks noGrp="1"/>
          </p:cNvSpPr>
          <p:nvPr>
            <p:ph type="dt" sz="half" idx="10"/>
          </p:nvPr>
        </p:nvSpPr>
        <p:spPr/>
        <p:txBody>
          <a:bodyPr/>
          <a:lstStyle/>
          <a:p>
            <a:fld id="{47E290CE-BC4C-470A-88F2-BF2F3BD8886D}" type="datetimeFigureOut">
              <a:rPr lang="en-US" smtClean="0"/>
              <a:t>9/23/2022</a:t>
            </a:fld>
            <a:endParaRPr lang="en-US"/>
          </a:p>
        </p:txBody>
      </p:sp>
      <p:sp>
        <p:nvSpPr>
          <p:cNvPr id="8" name="Footer Placeholder 7">
            <a:extLst>
              <a:ext uri="{FF2B5EF4-FFF2-40B4-BE49-F238E27FC236}">
                <a16:creationId xmlns:a16="http://schemas.microsoft.com/office/drawing/2014/main" id="{25CBB369-3D06-48D7-B4FF-04E8118D6DD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85D0965-4BE9-48BA-BC92-160F11B466CA}"/>
              </a:ext>
            </a:extLst>
          </p:cNvPr>
          <p:cNvSpPr>
            <a:spLocks noGrp="1"/>
          </p:cNvSpPr>
          <p:nvPr>
            <p:ph type="sldNum" sz="quarter" idx="12"/>
          </p:nvPr>
        </p:nvSpPr>
        <p:spPr/>
        <p:txBody>
          <a:bodyPr/>
          <a:lstStyle/>
          <a:p>
            <a:fld id="{CFBD2FE1-CA60-4B72-AC34-066E1205829D}" type="slidenum">
              <a:rPr lang="en-US" smtClean="0"/>
              <a:t>‹#›</a:t>
            </a:fld>
            <a:endParaRPr lang="en-US"/>
          </a:p>
        </p:txBody>
      </p:sp>
    </p:spTree>
    <p:extLst>
      <p:ext uri="{BB962C8B-B14F-4D97-AF65-F5344CB8AC3E}">
        <p14:creationId xmlns:p14="http://schemas.microsoft.com/office/powerpoint/2010/main" val="7169337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59457-9E72-4D18-98F4-86301F71875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6E3AAC0-5FB7-46C5-8301-E3721FAC5B31}"/>
              </a:ext>
            </a:extLst>
          </p:cNvPr>
          <p:cNvSpPr>
            <a:spLocks noGrp="1"/>
          </p:cNvSpPr>
          <p:nvPr>
            <p:ph type="dt" sz="half" idx="10"/>
          </p:nvPr>
        </p:nvSpPr>
        <p:spPr/>
        <p:txBody>
          <a:bodyPr/>
          <a:lstStyle/>
          <a:p>
            <a:fld id="{47E290CE-BC4C-470A-88F2-BF2F3BD8886D}" type="datetimeFigureOut">
              <a:rPr lang="en-US" smtClean="0"/>
              <a:t>9/23/2022</a:t>
            </a:fld>
            <a:endParaRPr lang="en-US"/>
          </a:p>
        </p:txBody>
      </p:sp>
      <p:sp>
        <p:nvSpPr>
          <p:cNvPr id="4" name="Footer Placeholder 3">
            <a:extLst>
              <a:ext uri="{FF2B5EF4-FFF2-40B4-BE49-F238E27FC236}">
                <a16:creationId xmlns:a16="http://schemas.microsoft.com/office/drawing/2014/main" id="{FCBB677A-439F-4DC7-B29D-E440AF69C84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EC84D85-D072-4052-BA35-4ACC772F1E08}"/>
              </a:ext>
            </a:extLst>
          </p:cNvPr>
          <p:cNvSpPr>
            <a:spLocks noGrp="1"/>
          </p:cNvSpPr>
          <p:nvPr>
            <p:ph type="sldNum" sz="quarter" idx="12"/>
          </p:nvPr>
        </p:nvSpPr>
        <p:spPr/>
        <p:txBody>
          <a:bodyPr/>
          <a:lstStyle/>
          <a:p>
            <a:fld id="{CFBD2FE1-CA60-4B72-AC34-066E1205829D}" type="slidenum">
              <a:rPr lang="en-US" smtClean="0"/>
              <a:t>‹#›</a:t>
            </a:fld>
            <a:endParaRPr lang="en-US"/>
          </a:p>
        </p:txBody>
      </p:sp>
    </p:spTree>
    <p:extLst>
      <p:ext uri="{BB962C8B-B14F-4D97-AF65-F5344CB8AC3E}">
        <p14:creationId xmlns:p14="http://schemas.microsoft.com/office/powerpoint/2010/main" val="34798598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20C4476-CA83-4022-9CBD-DC2C421AFE28}"/>
              </a:ext>
            </a:extLst>
          </p:cNvPr>
          <p:cNvSpPr>
            <a:spLocks noGrp="1"/>
          </p:cNvSpPr>
          <p:nvPr>
            <p:ph type="dt" sz="half" idx="10"/>
          </p:nvPr>
        </p:nvSpPr>
        <p:spPr/>
        <p:txBody>
          <a:bodyPr/>
          <a:lstStyle/>
          <a:p>
            <a:fld id="{47E290CE-BC4C-470A-88F2-BF2F3BD8886D}" type="datetimeFigureOut">
              <a:rPr lang="en-US" smtClean="0"/>
              <a:t>9/23/2022</a:t>
            </a:fld>
            <a:endParaRPr lang="en-US"/>
          </a:p>
        </p:txBody>
      </p:sp>
      <p:sp>
        <p:nvSpPr>
          <p:cNvPr id="3" name="Footer Placeholder 2">
            <a:extLst>
              <a:ext uri="{FF2B5EF4-FFF2-40B4-BE49-F238E27FC236}">
                <a16:creationId xmlns:a16="http://schemas.microsoft.com/office/drawing/2014/main" id="{FCFFAE6D-0DC6-4736-B93D-30C924DD391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A22A67F-B84C-4738-AE10-987428BA3404}"/>
              </a:ext>
            </a:extLst>
          </p:cNvPr>
          <p:cNvSpPr>
            <a:spLocks noGrp="1"/>
          </p:cNvSpPr>
          <p:nvPr>
            <p:ph type="sldNum" sz="quarter" idx="12"/>
          </p:nvPr>
        </p:nvSpPr>
        <p:spPr/>
        <p:txBody>
          <a:bodyPr/>
          <a:lstStyle/>
          <a:p>
            <a:fld id="{CFBD2FE1-CA60-4B72-AC34-066E1205829D}" type="slidenum">
              <a:rPr lang="en-US" smtClean="0"/>
              <a:t>‹#›</a:t>
            </a:fld>
            <a:endParaRPr lang="en-US"/>
          </a:p>
        </p:txBody>
      </p:sp>
    </p:spTree>
    <p:extLst>
      <p:ext uri="{BB962C8B-B14F-4D97-AF65-F5344CB8AC3E}">
        <p14:creationId xmlns:p14="http://schemas.microsoft.com/office/powerpoint/2010/main" val="7355906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E4562F-1487-4FFD-A5F6-52D673AEE93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3628436-9BBB-4435-84D7-6FE8E850F2F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65373B1-858B-4FCC-9E84-8EE8CEDF8AA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D550FF8-F3FD-4D3C-B81F-46CA68D7FA84}"/>
              </a:ext>
            </a:extLst>
          </p:cNvPr>
          <p:cNvSpPr>
            <a:spLocks noGrp="1"/>
          </p:cNvSpPr>
          <p:nvPr>
            <p:ph type="dt" sz="half" idx="10"/>
          </p:nvPr>
        </p:nvSpPr>
        <p:spPr/>
        <p:txBody>
          <a:bodyPr/>
          <a:lstStyle/>
          <a:p>
            <a:fld id="{47E290CE-BC4C-470A-88F2-BF2F3BD8886D}" type="datetimeFigureOut">
              <a:rPr lang="en-US" smtClean="0"/>
              <a:t>9/23/2022</a:t>
            </a:fld>
            <a:endParaRPr lang="en-US"/>
          </a:p>
        </p:txBody>
      </p:sp>
      <p:sp>
        <p:nvSpPr>
          <p:cNvPr id="6" name="Footer Placeholder 5">
            <a:extLst>
              <a:ext uri="{FF2B5EF4-FFF2-40B4-BE49-F238E27FC236}">
                <a16:creationId xmlns:a16="http://schemas.microsoft.com/office/drawing/2014/main" id="{2970937B-B4F6-4C51-9B9D-BA756CF05FA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6FB9A5E-6AFB-4F15-8AAA-98217B237145}"/>
              </a:ext>
            </a:extLst>
          </p:cNvPr>
          <p:cNvSpPr>
            <a:spLocks noGrp="1"/>
          </p:cNvSpPr>
          <p:nvPr>
            <p:ph type="sldNum" sz="quarter" idx="12"/>
          </p:nvPr>
        </p:nvSpPr>
        <p:spPr/>
        <p:txBody>
          <a:bodyPr/>
          <a:lstStyle/>
          <a:p>
            <a:fld id="{CFBD2FE1-CA60-4B72-AC34-066E1205829D}" type="slidenum">
              <a:rPr lang="en-US" smtClean="0"/>
              <a:t>‹#›</a:t>
            </a:fld>
            <a:endParaRPr lang="en-US"/>
          </a:p>
        </p:txBody>
      </p:sp>
    </p:spTree>
    <p:extLst>
      <p:ext uri="{BB962C8B-B14F-4D97-AF65-F5344CB8AC3E}">
        <p14:creationId xmlns:p14="http://schemas.microsoft.com/office/powerpoint/2010/main" val="1899402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FC2FFE-2050-4516-A0CA-EB1FA1175A1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88A22D0-0270-48C9-A7D5-E422ED2F781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86C9A565-2F11-4D09-AE13-89A4A39BECB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C3595D7-9286-469C-B58D-5CAC3002FF30}"/>
              </a:ext>
            </a:extLst>
          </p:cNvPr>
          <p:cNvSpPr>
            <a:spLocks noGrp="1"/>
          </p:cNvSpPr>
          <p:nvPr>
            <p:ph type="dt" sz="half" idx="10"/>
          </p:nvPr>
        </p:nvSpPr>
        <p:spPr/>
        <p:txBody>
          <a:bodyPr/>
          <a:lstStyle/>
          <a:p>
            <a:fld id="{47E290CE-BC4C-470A-88F2-BF2F3BD8886D}" type="datetimeFigureOut">
              <a:rPr lang="en-US" smtClean="0"/>
              <a:t>9/23/2022</a:t>
            </a:fld>
            <a:endParaRPr lang="en-US"/>
          </a:p>
        </p:txBody>
      </p:sp>
      <p:sp>
        <p:nvSpPr>
          <p:cNvPr id="6" name="Footer Placeholder 5">
            <a:extLst>
              <a:ext uri="{FF2B5EF4-FFF2-40B4-BE49-F238E27FC236}">
                <a16:creationId xmlns:a16="http://schemas.microsoft.com/office/drawing/2014/main" id="{83C3D647-D2AD-464B-B87F-500CAF559AA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78A627C-2244-4300-9C17-EB5C74CB7FC5}"/>
              </a:ext>
            </a:extLst>
          </p:cNvPr>
          <p:cNvSpPr>
            <a:spLocks noGrp="1"/>
          </p:cNvSpPr>
          <p:nvPr>
            <p:ph type="sldNum" sz="quarter" idx="12"/>
          </p:nvPr>
        </p:nvSpPr>
        <p:spPr/>
        <p:txBody>
          <a:bodyPr/>
          <a:lstStyle/>
          <a:p>
            <a:fld id="{CFBD2FE1-CA60-4B72-AC34-066E1205829D}" type="slidenum">
              <a:rPr lang="en-US" smtClean="0"/>
              <a:t>‹#›</a:t>
            </a:fld>
            <a:endParaRPr lang="en-US"/>
          </a:p>
        </p:txBody>
      </p:sp>
    </p:spTree>
    <p:extLst>
      <p:ext uri="{BB962C8B-B14F-4D97-AF65-F5344CB8AC3E}">
        <p14:creationId xmlns:p14="http://schemas.microsoft.com/office/powerpoint/2010/main" val="30567017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267EC97-0BC4-4B36-B8AA-4CB0AB5D5A32}"/>
              </a:ext>
            </a:extLst>
          </p:cNvPr>
          <p:cNvSpPr/>
          <p:nvPr/>
        </p:nvSpPr>
        <p:spPr>
          <a:xfrm>
            <a:off x="0" y="6400800"/>
            <a:ext cx="12192000" cy="4572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Rectangle 6">
            <a:extLst>
              <a:ext uri="{FF2B5EF4-FFF2-40B4-BE49-F238E27FC236}">
                <a16:creationId xmlns:a16="http://schemas.microsoft.com/office/drawing/2014/main" id="{EA8CA6AF-E2F1-4C2F-8CF5-669895B0DE34}"/>
              </a:ext>
            </a:extLst>
          </p:cNvPr>
          <p:cNvSpPr/>
          <p:nvPr/>
        </p:nvSpPr>
        <p:spPr>
          <a:xfrm>
            <a:off x="0" y="-57679"/>
            <a:ext cx="12192000" cy="16891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a:extLst>
              <a:ext uri="{FF2B5EF4-FFF2-40B4-BE49-F238E27FC236}">
                <a16:creationId xmlns:a16="http://schemas.microsoft.com/office/drawing/2014/main" id="{448D9E8E-E721-4828-9A5A-D8C9AE8F6A4D}"/>
              </a:ext>
            </a:extLst>
          </p:cNvPr>
          <p:cNvSpPr>
            <a:spLocks noGrp="1"/>
          </p:cNvSpPr>
          <p:nvPr>
            <p:ph type="title"/>
          </p:nvPr>
        </p:nvSpPr>
        <p:spPr>
          <a:xfrm>
            <a:off x="838200" y="813710"/>
            <a:ext cx="10515600" cy="71505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FA94F49-0D51-4C14-958C-7E65036B73F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CAEA9A18-1200-47A0-BA55-B12019DC261F}"/>
              </a:ext>
            </a:extLst>
          </p:cNvPr>
          <p:cNvSpPr>
            <a:spLocks noGrp="1"/>
          </p:cNvSpPr>
          <p:nvPr>
            <p:ph type="dt" sz="half" idx="2"/>
          </p:nvPr>
        </p:nvSpPr>
        <p:spPr>
          <a:xfrm>
            <a:off x="838200" y="6454324"/>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7E290CE-BC4C-470A-88F2-BF2F3BD8886D}" type="datetimeFigureOut">
              <a:rPr lang="en-US" smtClean="0"/>
              <a:t>9/23/2022</a:t>
            </a:fld>
            <a:endParaRPr lang="en-US"/>
          </a:p>
        </p:txBody>
      </p:sp>
      <p:sp>
        <p:nvSpPr>
          <p:cNvPr id="5" name="Footer Placeholder 4">
            <a:extLst>
              <a:ext uri="{FF2B5EF4-FFF2-40B4-BE49-F238E27FC236}">
                <a16:creationId xmlns:a16="http://schemas.microsoft.com/office/drawing/2014/main" id="{FD4BB395-83EB-4BE6-B089-58B78F941D9E}"/>
              </a:ext>
            </a:extLst>
          </p:cNvPr>
          <p:cNvSpPr>
            <a:spLocks noGrp="1"/>
          </p:cNvSpPr>
          <p:nvPr>
            <p:ph type="ftr" sz="quarter" idx="3"/>
          </p:nvPr>
        </p:nvSpPr>
        <p:spPr>
          <a:xfrm>
            <a:off x="4038600" y="6454324"/>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2B6658E-AD37-486E-B5FF-FA98FF884C62}"/>
              </a:ext>
            </a:extLst>
          </p:cNvPr>
          <p:cNvSpPr>
            <a:spLocks noGrp="1"/>
          </p:cNvSpPr>
          <p:nvPr>
            <p:ph type="sldNum" sz="quarter" idx="4"/>
          </p:nvPr>
        </p:nvSpPr>
        <p:spPr>
          <a:xfrm>
            <a:off x="8610600" y="6454324"/>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FBD2FE1-CA60-4B72-AC34-066E1205829D}" type="slidenum">
              <a:rPr lang="en-US" smtClean="0"/>
              <a:t>‹#›</a:t>
            </a:fld>
            <a:endParaRPr lang="en-US"/>
          </a:p>
        </p:txBody>
      </p:sp>
      <p:sp>
        <p:nvSpPr>
          <p:cNvPr id="8" name="Rectangle 7">
            <a:extLst>
              <a:ext uri="{FF2B5EF4-FFF2-40B4-BE49-F238E27FC236}">
                <a16:creationId xmlns:a16="http://schemas.microsoft.com/office/drawing/2014/main" id="{2C906E09-C315-4EDB-A495-FADA8C3E38AC}"/>
              </a:ext>
            </a:extLst>
          </p:cNvPr>
          <p:cNvSpPr/>
          <p:nvPr/>
        </p:nvSpPr>
        <p:spPr>
          <a:xfrm>
            <a:off x="0" y="1627410"/>
            <a:ext cx="12192001" cy="65998"/>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a:extLst>
              <a:ext uri="{FF2B5EF4-FFF2-40B4-BE49-F238E27FC236}">
                <a16:creationId xmlns:a16="http://schemas.microsoft.com/office/drawing/2014/main" id="{F56E259A-4B44-499A-876E-E45FEF79B24E}"/>
              </a:ext>
            </a:extLst>
          </p:cNvPr>
          <p:cNvSpPr/>
          <p:nvPr/>
        </p:nvSpPr>
        <p:spPr>
          <a:xfrm>
            <a:off x="0" y="6333214"/>
            <a:ext cx="12192001" cy="65998"/>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20495560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www.rosettacommons.org/docs/latest/rosetta_basics/file_types/Residue-Params-file" TargetMode="External"/><Relationship Id="rId1" Type="http://schemas.openxmlformats.org/officeDocument/2006/relationships/slideLayout" Target="../slideLayouts/slideLayout5.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hyperlink" Target="https://www.rosettacommons.org/docs/latest/rosetta_basics/scoring/NetChargeEnergy" TargetMode="External"/><Relationship Id="rId2" Type="http://schemas.openxmlformats.org/officeDocument/2006/relationships/image" Target="../media/image6.png"/><Relationship Id="rId1" Type="http://schemas.openxmlformats.org/officeDocument/2006/relationships/slideLayout" Target="../slideLayouts/slideLayout6.xml"/><Relationship Id="rId4" Type="http://schemas.openxmlformats.org/officeDocument/2006/relationships/hyperlink" Target="https://www.rosettacommons.org/docs/latest/rosetta_basics/file_types/Residue-Params-file"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s://www.rosettacommons.org/docs/latest/rosetta_basics/file_types/Residue-Params-file" TargetMode="External"/><Relationship Id="rId2" Type="http://schemas.openxmlformats.org/officeDocument/2006/relationships/image" Target="../media/image11.png"/><Relationship Id="rId1" Type="http://schemas.openxmlformats.org/officeDocument/2006/relationships/slideLayout" Target="../slideLayouts/slideLayout6.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s://journals.plos.org/plosone/article?id=10.1371/journal.pone.0032637"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dunbrack.fccc.edu/bbdep2010/ConformationalAnalysis.php" TargetMode="External"/><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3" Type="http://schemas.openxmlformats.org/officeDocument/2006/relationships/hyperlink" Target="https://journals.plos.org/plosone/article?id=10.1371/journal.pone.0032637" TargetMode="External"/><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www.rosettacommons.org/docs/latest/application_documentation/utilities/make-rot-lib"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s://pubs.acs.org/doi/10.1021/acs.jcim.0c01140?fig=abs1&amp;ref=pdf" TargetMode="External"/><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3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hyperlink" Target="https://journals.plos.org/plosone/article?id=10.1371/journal.pone.0032637" TargetMode="Externa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6.xml"/><Relationship Id="rId5" Type="http://schemas.openxmlformats.org/officeDocument/2006/relationships/image" Target="../media/image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hyperlink" Target="https://www.rosettacommons.org/docs/latest/rosetta_basics/file_types/Residue-Params-file" TargetMode="External"/><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hyperlink" Target="https://www.rosettacommons.org/docs/latest/rosetta_basics/file_types/Residue-Params-file" TargetMode="External"/><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5.xml"/><Relationship Id="rId4" Type="http://schemas.openxmlformats.org/officeDocument/2006/relationships/hyperlink" Target="https://www.rosettacommons.org/docs/latest/rosetta_basics/file_types/Residue-Params-file"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www.rosettacommons.org/docs/latest/rosetta_basics/file_types/Residue-Params-file" TargetMode="External"/><Relationship Id="rId1" Type="http://schemas.openxmlformats.org/officeDocument/2006/relationships/slideLayout" Target="../slideLayouts/slideLayout5.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7BD045-048C-64AA-68A3-4C0F77D57174}"/>
              </a:ext>
            </a:extLst>
          </p:cNvPr>
          <p:cNvSpPr>
            <a:spLocks noGrp="1"/>
          </p:cNvSpPr>
          <p:nvPr>
            <p:ph type="ctrTitle"/>
          </p:nvPr>
        </p:nvSpPr>
        <p:spPr/>
        <p:txBody>
          <a:bodyPr>
            <a:normAutofit/>
          </a:bodyPr>
          <a:lstStyle/>
          <a:p>
            <a:r>
              <a:rPr lang="en-US" sz="3600" dirty="0"/>
              <a:t>Parameterizing non-canonical amino acids for peptide and protein design in Rosetta</a:t>
            </a:r>
          </a:p>
        </p:txBody>
      </p:sp>
      <p:sp>
        <p:nvSpPr>
          <p:cNvPr id="3" name="Subtitle 2">
            <a:extLst>
              <a:ext uri="{FF2B5EF4-FFF2-40B4-BE49-F238E27FC236}">
                <a16:creationId xmlns:a16="http://schemas.microsoft.com/office/drawing/2014/main" id="{E637F269-C35B-45ED-A441-D2B32B51368E}"/>
              </a:ext>
            </a:extLst>
          </p:cNvPr>
          <p:cNvSpPr>
            <a:spLocks noGrp="1"/>
          </p:cNvSpPr>
          <p:nvPr>
            <p:ph type="subTitle" idx="1"/>
          </p:nvPr>
        </p:nvSpPr>
        <p:spPr/>
        <p:txBody>
          <a:bodyPr/>
          <a:lstStyle/>
          <a:p>
            <a:pPr>
              <a:lnSpc>
                <a:spcPct val="100000"/>
              </a:lnSpc>
              <a:spcBef>
                <a:spcPts val="0"/>
              </a:spcBef>
            </a:pPr>
            <a:endParaRPr lang="en-US" dirty="0"/>
          </a:p>
          <a:p>
            <a:pPr>
              <a:lnSpc>
                <a:spcPct val="100000"/>
              </a:lnSpc>
              <a:spcBef>
                <a:spcPts val="0"/>
              </a:spcBef>
            </a:pPr>
            <a:r>
              <a:rPr lang="en-US" dirty="0"/>
              <a:t>Benjamin P. Brown, PhD</a:t>
            </a:r>
          </a:p>
          <a:p>
            <a:pPr>
              <a:lnSpc>
                <a:spcPct val="100000"/>
              </a:lnSpc>
              <a:spcBef>
                <a:spcPts val="0"/>
              </a:spcBef>
            </a:pPr>
            <a:r>
              <a:rPr lang="en-US" dirty="0"/>
              <a:t>Research Assistant Professor</a:t>
            </a:r>
          </a:p>
          <a:p>
            <a:pPr>
              <a:lnSpc>
                <a:spcPct val="100000"/>
              </a:lnSpc>
              <a:spcBef>
                <a:spcPts val="0"/>
              </a:spcBef>
            </a:pPr>
            <a:r>
              <a:rPr lang="en-US" dirty="0"/>
              <a:t>Vanderbilt University Department of Chemistry</a:t>
            </a:r>
          </a:p>
        </p:txBody>
      </p:sp>
    </p:spTree>
    <p:extLst>
      <p:ext uri="{BB962C8B-B14F-4D97-AF65-F5344CB8AC3E}">
        <p14:creationId xmlns:p14="http://schemas.microsoft.com/office/powerpoint/2010/main" val="27670577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95F31-F959-8C4B-6F6A-721931AAD72D}"/>
              </a:ext>
            </a:extLst>
          </p:cNvPr>
          <p:cNvSpPr>
            <a:spLocks noGrp="1"/>
          </p:cNvSpPr>
          <p:nvPr>
            <p:ph type="title"/>
          </p:nvPr>
        </p:nvSpPr>
        <p:spPr/>
        <p:txBody>
          <a:bodyPr>
            <a:noAutofit/>
          </a:bodyPr>
          <a:lstStyle/>
          <a:p>
            <a:r>
              <a:rPr lang="en-US" sz="2800" dirty="0"/>
              <a:t>The CHI block defines chi dihedral angles</a:t>
            </a:r>
          </a:p>
        </p:txBody>
      </p:sp>
      <p:sp>
        <p:nvSpPr>
          <p:cNvPr id="6" name="TextBox 5">
            <a:extLst>
              <a:ext uri="{FF2B5EF4-FFF2-40B4-BE49-F238E27FC236}">
                <a16:creationId xmlns:a16="http://schemas.microsoft.com/office/drawing/2014/main" id="{2A3BFA1F-2336-365F-00F5-991C0AE533CE}"/>
              </a:ext>
            </a:extLst>
          </p:cNvPr>
          <p:cNvSpPr txBox="1"/>
          <p:nvPr/>
        </p:nvSpPr>
        <p:spPr>
          <a:xfrm>
            <a:off x="3325585" y="6488668"/>
            <a:ext cx="8828313" cy="369332"/>
          </a:xfrm>
          <a:prstGeom prst="rect">
            <a:avLst/>
          </a:prstGeom>
          <a:noFill/>
        </p:spPr>
        <p:txBody>
          <a:bodyPr wrap="square">
            <a:spAutoFit/>
          </a:bodyPr>
          <a:lstStyle/>
          <a:p>
            <a:r>
              <a:rPr lang="en-US" dirty="0">
                <a:hlinkClick r:id="rId2"/>
              </a:rPr>
              <a:t>https://www.rosettacommons.org/docs/latest/rosetta_basics/file_types/Residue-Params-file</a:t>
            </a:r>
            <a:r>
              <a:rPr lang="en-US" dirty="0"/>
              <a:t> </a:t>
            </a:r>
          </a:p>
        </p:txBody>
      </p:sp>
      <p:pic>
        <p:nvPicPr>
          <p:cNvPr id="12" name="Picture 11">
            <a:extLst>
              <a:ext uri="{FF2B5EF4-FFF2-40B4-BE49-F238E27FC236}">
                <a16:creationId xmlns:a16="http://schemas.microsoft.com/office/drawing/2014/main" id="{6EFE0597-6DBD-0CF0-F135-E076E643CF5E}"/>
              </a:ext>
            </a:extLst>
          </p:cNvPr>
          <p:cNvPicPr>
            <a:picLocks noChangeAspect="1"/>
          </p:cNvPicPr>
          <p:nvPr/>
        </p:nvPicPr>
        <p:blipFill rotWithShape="1">
          <a:blip r:embed="rId3"/>
          <a:srcRect t="37663" r="86045" b="57834"/>
          <a:stretch/>
        </p:blipFill>
        <p:spPr>
          <a:xfrm>
            <a:off x="141616" y="3429000"/>
            <a:ext cx="3994955" cy="725162"/>
          </a:xfrm>
          <a:prstGeom prst="rect">
            <a:avLst/>
          </a:prstGeom>
        </p:spPr>
      </p:pic>
      <p:pic>
        <p:nvPicPr>
          <p:cNvPr id="4" name="Picture 3" descr="A picture containing tool, opener&#10;&#10;Description automatically generated">
            <a:extLst>
              <a:ext uri="{FF2B5EF4-FFF2-40B4-BE49-F238E27FC236}">
                <a16:creationId xmlns:a16="http://schemas.microsoft.com/office/drawing/2014/main" id="{3D97CBB1-E457-028D-F455-36AF31081165}"/>
              </a:ext>
            </a:extLst>
          </p:cNvPr>
          <p:cNvPicPr>
            <a:picLocks noChangeAspect="1"/>
          </p:cNvPicPr>
          <p:nvPr/>
        </p:nvPicPr>
        <p:blipFill rotWithShape="1">
          <a:blip r:embed="rId4">
            <a:extLst>
              <a:ext uri="{28A0092B-C50C-407E-A947-70E740481C1C}">
                <a14:useLocalDpi xmlns:a14="http://schemas.microsoft.com/office/drawing/2010/main" val="0"/>
              </a:ext>
            </a:extLst>
          </a:blip>
          <a:srcRect l="26313" t="18679" r="30078" b="25532"/>
          <a:stretch/>
        </p:blipFill>
        <p:spPr>
          <a:xfrm>
            <a:off x="5693227" y="4146400"/>
            <a:ext cx="3461660" cy="2044862"/>
          </a:xfrm>
          <a:prstGeom prst="rect">
            <a:avLst/>
          </a:prstGeom>
        </p:spPr>
      </p:pic>
      <p:pic>
        <p:nvPicPr>
          <p:cNvPr id="16" name="Picture 15" descr="A picture containing tool, opener&#10;&#10;Description automatically generated">
            <a:extLst>
              <a:ext uri="{FF2B5EF4-FFF2-40B4-BE49-F238E27FC236}">
                <a16:creationId xmlns:a16="http://schemas.microsoft.com/office/drawing/2014/main" id="{0560F803-4119-4508-794D-62250D9F7186}"/>
              </a:ext>
            </a:extLst>
          </p:cNvPr>
          <p:cNvPicPr>
            <a:picLocks noChangeAspect="1"/>
          </p:cNvPicPr>
          <p:nvPr/>
        </p:nvPicPr>
        <p:blipFill rotWithShape="1">
          <a:blip r:embed="rId4">
            <a:extLst>
              <a:ext uri="{28A0092B-C50C-407E-A947-70E740481C1C}">
                <a14:useLocalDpi xmlns:a14="http://schemas.microsoft.com/office/drawing/2010/main" val="0"/>
              </a:ext>
            </a:extLst>
          </a:blip>
          <a:srcRect l="26313" t="18679" r="30078" b="25532"/>
          <a:stretch/>
        </p:blipFill>
        <p:spPr>
          <a:xfrm>
            <a:off x="5693227" y="1846238"/>
            <a:ext cx="3461660" cy="2044862"/>
          </a:xfrm>
          <a:prstGeom prst="rect">
            <a:avLst/>
          </a:prstGeom>
        </p:spPr>
      </p:pic>
      <p:sp>
        <p:nvSpPr>
          <p:cNvPr id="5" name="Oval 4">
            <a:extLst>
              <a:ext uri="{FF2B5EF4-FFF2-40B4-BE49-F238E27FC236}">
                <a16:creationId xmlns:a16="http://schemas.microsoft.com/office/drawing/2014/main" id="{899B3C9C-3A97-4DC8-B55B-E6E8918DBEE7}"/>
              </a:ext>
            </a:extLst>
          </p:cNvPr>
          <p:cNvSpPr/>
          <p:nvPr/>
        </p:nvSpPr>
        <p:spPr>
          <a:xfrm>
            <a:off x="6095999" y="2390416"/>
            <a:ext cx="457200" cy="457200"/>
          </a:xfrm>
          <a:prstGeom prst="ellipse">
            <a:avLst/>
          </a:prstGeom>
          <a:solidFill>
            <a:srgbClr val="7030A0">
              <a:alpha val="25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8D50DF9B-D5DF-722F-F60F-FB70582C2E43}"/>
              </a:ext>
            </a:extLst>
          </p:cNvPr>
          <p:cNvSpPr/>
          <p:nvPr/>
        </p:nvSpPr>
        <p:spPr>
          <a:xfrm>
            <a:off x="6095999" y="2971800"/>
            <a:ext cx="457200" cy="457200"/>
          </a:xfrm>
          <a:prstGeom prst="ellipse">
            <a:avLst/>
          </a:prstGeom>
          <a:solidFill>
            <a:srgbClr val="7030A0">
              <a:alpha val="25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7A858B63-AB0F-3E20-2F50-5F60B06156A3}"/>
              </a:ext>
            </a:extLst>
          </p:cNvPr>
          <p:cNvSpPr/>
          <p:nvPr/>
        </p:nvSpPr>
        <p:spPr>
          <a:xfrm>
            <a:off x="6727371" y="3087102"/>
            <a:ext cx="457200" cy="457200"/>
          </a:xfrm>
          <a:prstGeom prst="ellipse">
            <a:avLst/>
          </a:prstGeom>
          <a:solidFill>
            <a:srgbClr val="7030A0">
              <a:alpha val="25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CC3C6F27-745A-52C3-A24E-FE9BF557764D}"/>
              </a:ext>
            </a:extLst>
          </p:cNvPr>
          <p:cNvSpPr/>
          <p:nvPr/>
        </p:nvSpPr>
        <p:spPr>
          <a:xfrm>
            <a:off x="7081157" y="2709799"/>
            <a:ext cx="457200" cy="457200"/>
          </a:xfrm>
          <a:prstGeom prst="ellipse">
            <a:avLst/>
          </a:prstGeom>
          <a:solidFill>
            <a:srgbClr val="7030A0">
              <a:alpha val="25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514B1B19-595B-7EFF-1564-1311F6AFF403}"/>
              </a:ext>
            </a:extLst>
          </p:cNvPr>
          <p:cNvSpPr/>
          <p:nvPr/>
        </p:nvSpPr>
        <p:spPr>
          <a:xfrm>
            <a:off x="6095999" y="5249985"/>
            <a:ext cx="457200" cy="457200"/>
          </a:xfrm>
          <a:prstGeom prst="ellipse">
            <a:avLst/>
          </a:prstGeom>
          <a:solidFill>
            <a:srgbClr val="7030A0">
              <a:alpha val="25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B35E78E0-9B1E-FAF0-DC86-A3BC3A41EA3A}"/>
              </a:ext>
            </a:extLst>
          </p:cNvPr>
          <p:cNvSpPr/>
          <p:nvPr/>
        </p:nvSpPr>
        <p:spPr>
          <a:xfrm>
            <a:off x="6727371" y="5365287"/>
            <a:ext cx="457200" cy="457200"/>
          </a:xfrm>
          <a:prstGeom prst="ellipse">
            <a:avLst/>
          </a:prstGeom>
          <a:solidFill>
            <a:srgbClr val="7030A0">
              <a:alpha val="25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8B634CDC-749F-D6B3-9EC6-07B88B2ABDDC}"/>
              </a:ext>
            </a:extLst>
          </p:cNvPr>
          <p:cNvSpPr/>
          <p:nvPr/>
        </p:nvSpPr>
        <p:spPr>
          <a:xfrm>
            <a:off x="7081157" y="4987984"/>
            <a:ext cx="457200" cy="457200"/>
          </a:xfrm>
          <a:prstGeom prst="ellipse">
            <a:avLst/>
          </a:prstGeom>
          <a:solidFill>
            <a:srgbClr val="7030A0">
              <a:alpha val="25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31904582-C742-9AA9-F823-0840DEA9A1BC}"/>
              </a:ext>
            </a:extLst>
          </p:cNvPr>
          <p:cNvSpPr/>
          <p:nvPr/>
        </p:nvSpPr>
        <p:spPr>
          <a:xfrm>
            <a:off x="6966857" y="4490836"/>
            <a:ext cx="457200" cy="457200"/>
          </a:xfrm>
          <a:prstGeom prst="ellipse">
            <a:avLst/>
          </a:prstGeom>
          <a:solidFill>
            <a:srgbClr val="7030A0">
              <a:alpha val="25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Arrow: Curved Down 28">
            <a:extLst>
              <a:ext uri="{FF2B5EF4-FFF2-40B4-BE49-F238E27FC236}">
                <a16:creationId xmlns:a16="http://schemas.microsoft.com/office/drawing/2014/main" id="{74F6F79F-0D60-8096-8627-98405872445E}"/>
              </a:ext>
            </a:extLst>
          </p:cNvPr>
          <p:cNvSpPr/>
          <p:nvPr/>
        </p:nvSpPr>
        <p:spPr>
          <a:xfrm rot="16897918">
            <a:off x="6308696" y="3081501"/>
            <a:ext cx="862223" cy="286130"/>
          </a:xfrm>
          <a:prstGeom prst="curvedDownArrow">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0" name="Arrow: Curved Down 29">
            <a:extLst>
              <a:ext uri="{FF2B5EF4-FFF2-40B4-BE49-F238E27FC236}">
                <a16:creationId xmlns:a16="http://schemas.microsoft.com/office/drawing/2014/main" id="{76119108-0921-48E8-AFDB-AB576C4263E2}"/>
              </a:ext>
            </a:extLst>
          </p:cNvPr>
          <p:cNvSpPr/>
          <p:nvPr/>
        </p:nvSpPr>
        <p:spPr>
          <a:xfrm rot="2342549">
            <a:off x="6638752" y="5373898"/>
            <a:ext cx="862223" cy="286130"/>
          </a:xfrm>
          <a:prstGeom prst="curvedDownArrow">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0659764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61F7D0-E892-6F9E-D65C-6C60E69A9F1D}"/>
              </a:ext>
            </a:extLst>
          </p:cNvPr>
          <p:cNvSpPr>
            <a:spLocks noGrp="1"/>
          </p:cNvSpPr>
          <p:nvPr>
            <p:ph type="title"/>
          </p:nvPr>
        </p:nvSpPr>
        <p:spPr/>
        <p:txBody>
          <a:bodyPr>
            <a:noAutofit/>
          </a:bodyPr>
          <a:lstStyle/>
          <a:p>
            <a:r>
              <a:rPr lang="en-US" sz="2800" dirty="0"/>
              <a:t>After the CHI block and before the ICOOR block we typically include additional properties</a:t>
            </a:r>
          </a:p>
        </p:txBody>
      </p:sp>
      <p:pic>
        <p:nvPicPr>
          <p:cNvPr id="3" name="Picture 2">
            <a:extLst>
              <a:ext uri="{FF2B5EF4-FFF2-40B4-BE49-F238E27FC236}">
                <a16:creationId xmlns:a16="http://schemas.microsoft.com/office/drawing/2014/main" id="{D1884FD6-9217-C40A-FB9A-40AC204536CB}"/>
              </a:ext>
            </a:extLst>
          </p:cNvPr>
          <p:cNvPicPr>
            <a:picLocks noChangeAspect="1"/>
          </p:cNvPicPr>
          <p:nvPr/>
        </p:nvPicPr>
        <p:blipFill rotWithShape="1">
          <a:blip r:embed="rId2"/>
          <a:srcRect t="42691" r="52004" b="48891"/>
          <a:stretch/>
        </p:blipFill>
        <p:spPr>
          <a:xfrm>
            <a:off x="141513" y="2204357"/>
            <a:ext cx="8937172" cy="881743"/>
          </a:xfrm>
          <a:prstGeom prst="rect">
            <a:avLst/>
          </a:prstGeom>
        </p:spPr>
      </p:pic>
      <p:sp>
        <p:nvSpPr>
          <p:cNvPr id="5" name="TextBox 4">
            <a:extLst>
              <a:ext uri="{FF2B5EF4-FFF2-40B4-BE49-F238E27FC236}">
                <a16:creationId xmlns:a16="http://schemas.microsoft.com/office/drawing/2014/main" id="{0CA4591E-16E6-03BC-1715-602C2B088DB6}"/>
              </a:ext>
            </a:extLst>
          </p:cNvPr>
          <p:cNvSpPr txBox="1"/>
          <p:nvPr/>
        </p:nvSpPr>
        <p:spPr>
          <a:xfrm>
            <a:off x="141513" y="3224890"/>
            <a:ext cx="5812975" cy="1477328"/>
          </a:xfrm>
          <a:prstGeom prst="rect">
            <a:avLst/>
          </a:prstGeom>
          <a:noFill/>
        </p:spPr>
        <p:txBody>
          <a:bodyPr wrap="square">
            <a:spAutoFit/>
          </a:bodyPr>
          <a:lstStyle/>
          <a:p>
            <a:pPr algn="l"/>
            <a:r>
              <a:rPr lang="en-US" b="1" i="0" dirty="0">
                <a:solidFill>
                  <a:srgbClr val="333333"/>
                </a:solidFill>
                <a:effectLst/>
                <a:latin typeface="Helvetica" panose="020B0604020202020204" pitchFamily="34" charset="0"/>
              </a:rPr>
              <a:t>PROPERTIES</a:t>
            </a:r>
            <a:r>
              <a:rPr lang="en-US" b="0" i="0" dirty="0">
                <a:solidFill>
                  <a:srgbClr val="333333"/>
                </a:solidFill>
                <a:effectLst/>
                <a:latin typeface="Helvetica" panose="020B0604020202020204" pitchFamily="34" charset="0"/>
              </a:rPr>
              <a:t> A series of properties describing this ligand type or residue type. For an exhaustive list of allowed properties, see the file source/</a:t>
            </a:r>
            <a:r>
              <a:rPr lang="en-US" b="0" i="0" dirty="0" err="1">
                <a:solidFill>
                  <a:srgbClr val="333333"/>
                </a:solidFill>
                <a:effectLst/>
                <a:latin typeface="Helvetica" panose="020B0604020202020204" pitchFamily="34" charset="0"/>
              </a:rPr>
              <a:t>src</a:t>
            </a:r>
            <a:r>
              <a:rPr lang="en-US" b="0" i="0" dirty="0">
                <a:solidFill>
                  <a:srgbClr val="333333"/>
                </a:solidFill>
                <a:effectLst/>
                <a:latin typeface="Helvetica" panose="020B0604020202020204" pitchFamily="34" charset="0"/>
              </a:rPr>
              <a:t>/core/chemical/</a:t>
            </a:r>
            <a:r>
              <a:rPr lang="en-US" b="0" i="0" dirty="0" err="1">
                <a:solidFill>
                  <a:srgbClr val="333333"/>
                </a:solidFill>
                <a:effectLst/>
                <a:latin typeface="Helvetica" panose="020B0604020202020204" pitchFamily="34" charset="0"/>
              </a:rPr>
              <a:t>residue_properties</a:t>
            </a:r>
            <a:r>
              <a:rPr lang="en-US" b="0" i="0" dirty="0">
                <a:solidFill>
                  <a:srgbClr val="333333"/>
                </a:solidFill>
                <a:effectLst/>
                <a:latin typeface="Helvetica" panose="020B0604020202020204" pitchFamily="34" charset="0"/>
              </a:rPr>
              <a:t>/</a:t>
            </a:r>
            <a:r>
              <a:rPr lang="en-US" b="0" i="0" dirty="0" err="1">
                <a:solidFill>
                  <a:srgbClr val="333333"/>
                </a:solidFill>
                <a:effectLst/>
                <a:latin typeface="Helvetica" panose="020B0604020202020204" pitchFamily="34" charset="0"/>
              </a:rPr>
              <a:t>general_properties.list</a:t>
            </a:r>
            <a:r>
              <a:rPr lang="en-US" b="0" i="0" dirty="0">
                <a:solidFill>
                  <a:srgbClr val="333333"/>
                </a:solidFill>
                <a:effectLst/>
                <a:latin typeface="Helvetica" panose="020B0604020202020204" pitchFamily="34" charset="0"/>
              </a:rPr>
              <a:t> in the main Rosetta repository.</a:t>
            </a:r>
          </a:p>
        </p:txBody>
      </p:sp>
      <p:sp>
        <p:nvSpPr>
          <p:cNvPr id="7" name="TextBox 6">
            <a:extLst>
              <a:ext uri="{FF2B5EF4-FFF2-40B4-BE49-F238E27FC236}">
                <a16:creationId xmlns:a16="http://schemas.microsoft.com/office/drawing/2014/main" id="{7B782547-6A1E-086B-7B7A-50A6174BABD7}"/>
              </a:ext>
            </a:extLst>
          </p:cNvPr>
          <p:cNvSpPr txBox="1"/>
          <p:nvPr/>
        </p:nvSpPr>
        <p:spPr>
          <a:xfrm>
            <a:off x="141513" y="4843961"/>
            <a:ext cx="5812975" cy="1477328"/>
          </a:xfrm>
          <a:prstGeom prst="rect">
            <a:avLst/>
          </a:prstGeom>
          <a:noFill/>
        </p:spPr>
        <p:txBody>
          <a:bodyPr wrap="square">
            <a:spAutoFit/>
          </a:bodyPr>
          <a:lstStyle/>
          <a:p>
            <a:pPr algn="l"/>
            <a:r>
              <a:rPr lang="en-US" b="1" i="0" dirty="0">
                <a:solidFill>
                  <a:srgbClr val="333333"/>
                </a:solidFill>
                <a:effectLst/>
                <a:latin typeface="Helvetica" panose="020B0604020202020204" pitchFamily="34" charset="0"/>
              </a:rPr>
              <a:t>METAL_BINDING_ATOMS</a:t>
            </a:r>
            <a:r>
              <a:rPr lang="en-US" b="0" i="0" dirty="0">
                <a:solidFill>
                  <a:srgbClr val="333333"/>
                </a:solidFill>
                <a:effectLst/>
                <a:latin typeface="Helvetica" panose="020B0604020202020204" pitchFamily="34" charset="0"/>
              </a:rPr>
              <a:t> A list of the names of atoms in this residue/ligand that can form covalent bonds to metal ions. Only residues with the METALBINDING property can define metal binding atoms.</a:t>
            </a:r>
          </a:p>
        </p:txBody>
      </p:sp>
      <p:sp>
        <p:nvSpPr>
          <p:cNvPr id="9" name="TextBox 8">
            <a:extLst>
              <a:ext uri="{FF2B5EF4-FFF2-40B4-BE49-F238E27FC236}">
                <a16:creationId xmlns:a16="http://schemas.microsoft.com/office/drawing/2014/main" id="{84F05D4C-6240-156B-1D30-29BCCD64ADF9}"/>
              </a:ext>
            </a:extLst>
          </p:cNvPr>
          <p:cNvSpPr txBox="1"/>
          <p:nvPr/>
        </p:nvSpPr>
        <p:spPr>
          <a:xfrm>
            <a:off x="6237513" y="3224890"/>
            <a:ext cx="5505448" cy="369332"/>
          </a:xfrm>
          <a:prstGeom prst="rect">
            <a:avLst/>
          </a:prstGeom>
          <a:noFill/>
        </p:spPr>
        <p:txBody>
          <a:bodyPr wrap="square">
            <a:spAutoFit/>
          </a:bodyPr>
          <a:lstStyle/>
          <a:p>
            <a:pPr algn="l"/>
            <a:r>
              <a:rPr lang="en-US" b="1" i="0" dirty="0">
                <a:solidFill>
                  <a:srgbClr val="333333"/>
                </a:solidFill>
                <a:effectLst/>
                <a:latin typeface="Helvetica" panose="020B0604020202020204" pitchFamily="34" charset="0"/>
              </a:rPr>
              <a:t>NBR_ATOM</a:t>
            </a:r>
            <a:r>
              <a:rPr lang="en-US" b="0" i="0" dirty="0">
                <a:solidFill>
                  <a:srgbClr val="333333"/>
                </a:solidFill>
                <a:effectLst/>
                <a:latin typeface="Helvetica" panose="020B0604020202020204" pitchFamily="34" charset="0"/>
              </a:rPr>
              <a:t> The PDB name of the "neighbor atom". </a:t>
            </a:r>
          </a:p>
        </p:txBody>
      </p:sp>
      <p:sp>
        <p:nvSpPr>
          <p:cNvPr id="13" name="TextBox 12">
            <a:extLst>
              <a:ext uri="{FF2B5EF4-FFF2-40B4-BE49-F238E27FC236}">
                <a16:creationId xmlns:a16="http://schemas.microsoft.com/office/drawing/2014/main" id="{C41CD53D-0EB9-2732-6470-C2482A96B03D}"/>
              </a:ext>
            </a:extLst>
          </p:cNvPr>
          <p:cNvSpPr txBox="1"/>
          <p:nvPr/>
        </p:nvSpPr>
        <p:spPr>
          <a:xfrm>
            <a:off x="6237513" y="3757427"/>
            <a:ext cx="5363935" cy="2031325"/>
          </a:xfrm>
          <a:prstGeom prst="rect">
            <a:avLst/>
          </a:prstGeom>
          <a:noFill/>
        </p:spPr>
        <p:txBody>
          <a:bodyPr wrap="square">
            <a:spAutoFit/>
          </a:bodyPr>
          <a:lstStyle/>
          <a:p>
            <a:pPr algn="l"/>
            <a:r>
              <a:rPr lang="en-US" b="1" i="0" dirty="0">
                <a:solidFill>
                  <a:srgbClr val="333333"/>
                </a:solidFill>
                <a:effectLst/>
                <a:latin typeface="Helvetica" panose="020B0604020202020204" pitchFamily="34" charset="0"/>
              </a:rPr>
              <a:t>NET_FORMAL_CHARGE</a:t>
            </a:r>
            <a:r>
              <a:rPr lang="en-US" b="0" i="0" dirty="0">
                <a:solidFill>
                  <a:srgbClr val="333333"/>
                </a:solidFill>
                <a:effectLst/>
                <a:latin typeface="Helvetica" panose="020B0604020202020204" pitchFamily="34" charset="0"/>
              </a:rPr>
              <a:t> The overall charge on this residue type or ligand type. This must be an integer, though it can be positive or negative. If not supplied, the net formal charge is assumed to be 0. (Note: this is used by the </a:t>
            </a:r>
            <a:r>
              <a:rPr lang="en-US" b="0" i="0" u="none" strike="noStrike" dirty="0" err="1">
                <a:solidFill>
                  <a:srgbClr val="4183C4"/>
                </a:solidFill>
                <a:effectLst/>
                <a:latin typeface="Helvetica" panose="020B0604020202020204" pitchFamily="34" charset="0"/>
                <a:hlinkClick r:id="rId3"/>
              </a:rPr>
              <a:t>netcharge</a:t>
            </a:r>
            <a:r>
              <a:rPr lang="en-US" b="0" i="0" u="none" strike="noStrike" dirty="0">
                <a:solidFill>
                  <a:srgbClr val="4183C4"/>
                </a:solidFill>
                <a:effectLst/>
                <a:latin typeface="Helvetica" panose="020B0604020202020204" pitchFamily="34" charset="0"/>
                <a:hlinkClick r:id="rId3"/>
              </a:rPr>
              <a:t> score term</a:t>
            </a:r>
            <a:r>
              <a:rPr lang="en-US" b="0" i="0" dirty="0">
                <a:solidFill>
                  <a:srgbClr val="333333"/>
                </a:solidFill>
                <a:effectLst/>
                <a:latin typeface="Helvetica" panose="020B0604020202020204" pitchFamily="34" charset="0"/>
              </a:rPr>
              <a:t> to determine the net charge of a pose or region.)</a:t>
            </a:r>
          </a:p>
        </p:txBody>
      </p:sp>
      <p:sp>
        <p:nvSpPr>
          <p:cNvPr id="14" name="TextBox 13">
            <a:extLst>
              <a:ext uri="{FF2B5EF4-FFF2-40B4-BE49-F238E27FC236}">
                <a16:creationId xmlns:a16="http://schemas.microsoft.com/office/drawing/2014/main" id="{69A82A58-B2D1-AEF7-E9E9-534446A33950}"/>
              </a:ext>
            </a:extLst>
          </p:cNvPr>
          <p:cNvSpPr txBox="1"/>
          <p:nvPr/>
        </p:nvSpPr>
        <p:spPr>
          <a:xfrm>
            <a:off x="3325585" y="6488668"/>
            <a:ext cx="8828313" cy="369332"/>
          </a:xfrm>
          <a:prstGeom prst="rect">
            <a:avLst/>
          </a:prstGeom>
          <a:noFill/>
        </p:spPr>
        <p:txBody>
          <a:bodyPr wrap="square">
            <a:spAutoFit/>
          </a:bodyPr>
          <a:lstStyle/>
          <a:p>
            <a:r>
              <a:rPr lang="en-US" dirty="0">
                <a:hlinkClick r:id="rId4"/>
              </a:rPr>
              <a:t>https://www.rosettacommons.org/docs/latest/rosetta_basics/file_types/Residue-Params-file</a:t>
            </a:r>
            <a:r>
              <a:rPr lang="en-US" dirty="0"/>
              <a:t> </a:t>
            </a:r>
          </a:p>
        </p:txBody>
      </p:sp>
    </p:spTree>
    <p:extLst>
      <p:ext uri="{BB962C8B-B14F-4D97-AF65-F5344CB8AC3E}">
        <p14:creationId xmlns:p14="http://schemas.microsoft.com/office/powerpoint/2010/main" val="810234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9" grpId="0"/>
      <p:bldP spid="1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150FD3-00E4-A203-35A1-C962DF390255}"/>
              </a:ext>
            </a:extLst>
          </p:cNvPr>
          <p:cNvSpPr>
            <a:spLocks noGrp="1"/>
          </p:cNvSpPr>
          <p:nvPr>
            <p:ph type="title"/>
          </p:nvPr>
        </p:nvSpPr>
        <p:spPr/>
        <p:txBody>
          <a:bodyPr>
            <a:noAutofit/>
          </a:bodyPr>
          <a:lstStyle/>
          <a:p>
            <a:r>
              <a:rPr lang="en-US" sz="2800" dirty="0"/>
              <a:t>The ICOOR_INTERNAL block defines the internal coordinates of the residue type</a:t>
            </a:r>
          </a:p>
        </p:txBody>
      </p:sp>
      <p:pic>
        <p:nvPicPr>
          <p:cNvPr id="4" name="Picture 3">
            <a:extLst>
              <a:ext uri="{FF2B5EF4-FFF2-40B4-BE49-F238E27FC236}">
                <a16:creationId xmlns:a16="http://schemas.microsoft.com/office/drawing/2014/main" id="{3CCB5162-F89E-4676-5E50-E327B5E47A3B}"/>
              </a:ext>
            </a:extLst>
          </p:cNvPr>
          <p:cNvPicPr>
            <a:picLocks noChangeAspect="1"/>
          </p:cNvPicPr>
          <p:nvPr/>
        </p:nvPicPr>
        <p:blipFill rotWithShape="1">
          <a:blip r:embed="rId2"/>
          <a:srcRect t="43175" r="54197" b="26912"/>
          <a:stretch/>
        </p:blipFill>
        <p:spPr>
          <a:xfrm>
            <a:off x="161381" y="1992772"/>
            <a:ext cx="6861811" cy="2520736"/>
          </a:xfrm>
          <a:prstGeom prst="rect">
            <a:avLst/>
          </a:prstGeom>
        </p:spPr>
      </p:pic>
      <p:sp>
        <p:nvSpPr>
          <p:cNvPr id="5" name="TextBox 4">
            <a:extLst>
              <a:ext uri="{FF2B5EF4-FFF2-40B4-BE49-F238E27FC236}">
                <a16:creationId xmlns:a16="http://schemas.microsoft.com/office/drawing/2014/main" id="{F78AFA45-3116-918A-78BA-C8FD6826B031}"/>
              </a:ext>
            </a:extLst>
          </p:cNvPr>
          <p:cNvSpPr txBox="1"/>
          <p:nvPr/>
        </p:nvSpPr>
        <p:spPr>
          <a:xfrm>
            <a:off x="3325585" y="6488668"/>
            <a:ext cx="8828313" cy="369332"/>
          </a:xfrm>
          <a:prstGeom prst="rect">
            <a:avLst/>
          </a:prstGeom>
          <a:noFill/>
        </p:spPr>
        <p:txBody>
          <a:bodyPr wrap="square">
            <a:spAutoFit/>
          </a:bodyPr>
          <a:lstStyle/>
          <a:p>
            <a:r>
              <a:rPr lang="en-US" dirty="0">
                <a:hlinkClick r:id="rId3"/>
              </a:rPr>
              <a:t>https://www.rosettacommons.org/docs/latest/rosetta_basics/file_types/Residue-Params-file</a:t>
            </a:r>
            <a:r>
              <a:rPr lang="en-US" dirty="0"/>
              <a:t> </a:t>
            </a:r>
          </a:p>
        </p:txBody>
      </p:sp>
      <p:sp>
        <p:nvSpPr>
          <p:cNvPr id="7" name="TextBox 6">
            <a:extLst>
              <a:ext uri="{FF2B5EF4-FFF2-40B4-BE49-F238E27FC236}">
                <a16:creationId xmlns:a16="http://schemas.microsoft.com/office/drawing/2014/main" id="{2F908D4F-B70A-713E-53AD-464659AF1CF6}"/>
              </a:ext>
            </a:extLst>
          </p:cNvPr>
          <p:cNvSpPr txBox="1"/>
          <p:nvPr/>
        </p:nvSpPr>
        <p:spPr>
          <a:xfrm>
            <a:off x="1404254" y="1668795"/>
            <a:ext cx="670560" cy="369332"/>
          </a:xfrm>
          <a:prstGeom prst="rect">
            <a:avLst/>
          </a:prstGeom>
          <a:noFill/>
        </p:spPr>
        <p:txBody>
          <a:bodyPr wrap="square" rtlCol="0">
            <a:spAutoFit/>
          </a:bodyPr>
          <a:lstStyle/>
          <a:p>
            <a:pPr algn="ctr"/>
            <a:r>
              <a:rPr lang="en-US" b="1" dirty="0"/>
              <a:t>0</a:t>
            </a:r>
          </a:p>
        </p:txBody>
      </p:sp>
      <p:sp>
        <p:nvSpPr>
          <p:cNvPr id="8" name="TextBox 7">
            <a:extLst>
              <a:ext uri="{FF2B5EF4-FFF2-40B4-BE49-F238E27FC236}">
                <a16:creationId xmlns:a16="http://schemas.microsoft.com/office/drawing/2014/main" id="{AE0B5A3B-C8DA-CDA1-4057-F27F58A885D7}"/>
              </a:ext>
            </a:extLst>
          </p:cNvPr>
          <p:cNvSpPr txBox="1"/>
          <p:nvPr/>
        </p:nvSpPr>
        <p:spPr>
          <a:xfrm>
            <a:off x="2270760" y="1668795"/>
            <a:ext cx="670560" cy="369332"/>
          </a:xfrm>
          <a:prstGeom prst="rect">
            <a:avLst/>
          </a:prstGeom>
          <a:noFill/>
        </p:spPr>
        <p:txBody>
          <a:bodyPr wrap="square" rtlCol="0">
            <a:spAutoFit/>
          </a:bodyPr>
          <a:lstStyle/>
          <a:p>
            <a:pPr algn="ctr"/>
            <a:r>
              <a:rPr lang="en-US" b="1" dirty="0"/>
              <a:t>1</a:t>
            </a:r>
          </a:p>
        </p:txBody>
      </p:sp>
      <p:sp>
        <p:nvSpPr>
          <p:cNvPr id="9" name="TextBox 8">
            <a:extLst>
              <a:ext uri="{FF2B5EF4-FFF2-40B4-BE49-F238E27FC236}">
                <a16:creationId xmlns:a16="http://schemas.microsoft.com/office/drawing/2014/main" id="{4AC78111-7764-49FC-5427-10EFCA0B8874}"/>
              </a:ext>
            </a:extLst>
          </p:cNvPr>
          <p:cNvSpPr txBox="1"/>
          <p:nvPr/>
        </p:nvSpPr>
        <p:spPr>
          <a:xfrm>
            <a:off x="3257007" y="1668795"/>
            <a:ext cx="670560" cy="369332"/>
          </a:xfrm>
          <a:prstGeom prst="rect">
            <a:avLst/>
          </a:prstGeom>
          <a:noFill/>
        </p:spPr>
        <p:txBody>
          <a:bodyPr wrap="square" rtlCol="0">
            <a:spAutoFit/>
          </a:bodyPr>
          <a:lstStyle/>
          <a:p>
            <a:pPr algn="ctr"/>
            <a:r>
              <a:rPr lang="en-US" b="1" dirty="0"/>
              <a:t>2</a:t>
            </a:r>
          </a:p>
        </p:txBody>
      </p:sp>
      <p:sp>
        <p:nvSpPr>
          <p:cNvPr id="10" name="TextBox 9">
            <a:extLst>
              <a:ext uri="{FF2B5EF4-FFF2-40B4-BE49-F238E27FC236}">
                <a16:creationId xmlns:a16="http://schemas.microsoft.com/office/drawing/2014/main" id="{632F0BE2-F1BC-E052-CB8A-5D4EC76E6282}"/>
              </a:ext>
            </a:extLst>
          </p:cNvPr>
          <p:cNvSpPr txBox="1"/>
          <p:nvPr/>
        </p:nvSpPr>
        <p:spPr>
          <a:xfrm>
            <a:off x="4306660" y="1668795"/>
            <a:ext cx="670560" cy="369332"/>
          </a:xfrm>
          <a:prstGeom prst="rect">
            <a:avLst/>
          </a:prstGeom>
          <a:noFill/>
        </p:spPr>
        <p:txBody>
          <a:bodyPr wrap="square" rtlCol="0">
            <a:spAutoFit/>
          </a:bodyPr>
          <a:lstStyle/>
          <a:p>
            <a:pPr algn="ctr"/>
            <a:r>
              <a:rPr lang="en-US" b="1" dirty="0"/>
              <a:t>3</a:t>
            </a:r>
          </a:p>
        </p:txBody>
      </p:sp>
      <p:sp>
        <p:nvSpPr>
          <p:cNvPr id="11" name="TextBox 10">
            <a:extLst>
              <a:ext uri="{FF2B5EF4-FFF2-40B4-BE49-F238E27FC236}">
                <a16:creationId xmlns:a16="http://schemas.microsoft.com/office/drawing/2014/main" id="{50BA88FD-9158-5829-C728-903A381D62E1}"/>
              </a:ext>
            </a:extLst>
          </p:cNvPr>
          <p:cNvSpPr txBox="1"/>
          <p:nvPr/>
        </p:nvSpPr>
        <p:spPr>
          <a:xfrm>
            <a:off x="4975311" y="1668795"/>
            <a:ext cx="670560" cy="369332"/>
          </a:xfrm>
          <a:prstGeom prst="rect">
            <a:avLst/>
          </a:prstGeom>
          <a:noFill/>
        </p:spPr>
        <p:txBody>
          <a:bodyPr wrap="square" rtlCol="0">
            <a:spAutoFit/>
          </a:bodyPr>
          <a:lstStyle/>
          <a:p>
            <a:pPr algn="ctr"/>
            <a:r>
              <a:rPr lang="en-US" b="1" dirty="0"/>
              <a:t>4</a:t>
            </a:r>
          </a:p>
        </p:txBody>
      </p:sp>
      <p:sp>
        <p:nvSpPr>
          <p:cNvPr id="12" name="TextBox 11">
            <a:extLst>
              <a:ext uri="{FF2B5EF4-FFF2-40B4-BE49-F238E27FC236}">
                <a16:creationId xmlns:a16="http://schemas.microsoft.com/office/drawing/2014/main" id="{DA80859E-6A96-34E0-C893-760F689E79C4}"/>
              </a:ext>
            </a:extLst>
          </p:cNvPr>
          <p:cNvSpPr txBox="1"/>
          <p:nvPr/>
        </p:nvSpPr>
        <p:spPr>
          <a:xfrm>
            <a:off x="84904" y="4652819"/>
            <a:ext cx="1654630" cy="369332"/>
          </a:xfrm>
          <a:prstGeom prst="rect">
            <a:avLst/>
          </a:prstGeom>
          <a:noFill/>
        </p:spPr>
        <p:txBody>
          <a:bodyPr wrap="square" rtlCol="0">
            <a:spAutoFit/>
          </a:bodyPr>
          <a:lstStyle/>
          <a:p>
            <a:r>
              <a:rPr lang="en-US" b="1" dirty="0"/>
              <a:t>0 – Child atom</a:t>
            </a:r>
          </a:p>
        </p:txBody>
      </p:sp>
      <p:sp>
        <p:nvSpPr>
          <p:cNvPr id="13" name="TextBox 12">
            <a:extLst>
              <a:ext uri="{FF2B5EF4-FFF2-40B4-BE49-F238E27FC236}">
                <a16:creationId xmlns:a16="http://schemas.microsoft.com/office/drawing/2014/main" id="{A6F7DB29-921C-011F-A32C-F7EA49E71C1D}"/>
              </a:ext>
            </a:extLst>
          </p:cNvPr>
          <p:cNvSpPr txBox="1"/>
          <p:nvPr/>
        </p:nvSpPr>
        <p:spPr>
          <a:xfrm>
            <a:off x="84904" y="4990863"/>
            <a:ext cx="3735982" cy="369332"/>
          </a:xfrm>
          <a:prstGeom prst="rect">
            <a:avLst/>
          </a:prstGeom>
          <a:noFill/>
        </p:spPr>
        <p:txBody>
          <a:bodyPr wrap="square" rtlCol="0">
            <a:spAutoFit/>
          </a:bodyPr>
          <a:lstStyle/>
          <a:p>
            <a:r>
              <a:rPr lang="en-US" b="1" dirty="0"/>
              <a:t>1 – Phi dihedral angle (6-5-4-0)</a:t>
            </a:r>
          </a:p>
        </p:txBody>
      </p:sp>
      <p:sp>
        <p:nvSpPr>
          <p:cNvPr id="15" name="TextBox 14">
            <a:extLst>
              <a:ext uri="{FF2B5EF4-FFF2-40B4-BE49-F238E27FC236}">
                <a16:creationId xmlns:a16="http://schemas.microsoft.com/office/drawing/2014/main" id="{5412234C-4329-2583-BC55-9ACB207E9D73}"/>
              </a:ext>
            </a:extLst>
          </p:cNvPr>
          <p:cNvSpPr txBox="1"/>
          <p:nvPr/>
        </p:nvSpPr>
        <p:spPr>
          <a:xfrm>
            <a:off x="84904" y="5666952"/>
            <a:ext cx="2143125" cy="369332"/>
          </a:xfrm>
          <a:prstGeom prst="rect">
            <a:avLst/>
          </a:prstGeom>
          <a:noFill/>
        </p:spPr>
        <p:txBody>
          <a:bodyPr wrap="square" rtlCol="0">
            <a:spAutoFit/>
          </a:bodyPr>
          <a:lstStyle/>
          <a:p>
            <a:r>
              <a:rPr lang="en-US" b="1" dirty="0"/>
              <a:t>3 – Distance (0-4)</a:t>
            </a:r>
          </a:p>
        </p:txBody>
      </p:sp>
      <p:sp>
        <p:nvSpPr>
          <p:cNvPr id="17" name="TextBox 16">
            <a:extLst>
              <a:ext uri="{FF2B5EF4-FFF2-40B4-BE49-F238E27FC236}">
                <a16:creationId xmlns:a16="http://schemas.microsoft.com/office/drawing/2014/main" id="{E8224EDC-C82F-D278-6360-5CB64698953C}"/>
              </a:ext>
            </a:extLst>
          </p:cNvPr>
          <p:cNvSpPr txBox="1"/>
          <p:nvPr/>
        </p:nvSpPr>
        <p:spPr>
          <a:xfrm>
            <a:off x="5530483" y="1668795"/>
            <a:ext cx="670560" cy="369332"/>
          </a:xfrm>
          <a:prstGeom prst="rect">
            <a:avLst/>
          </a:prstGeom>
          <a:noFill/>
        </p:spPr>
        <p:txBody>
          <a:bodyPr wrap="square" rtlCol="0">
            <a:spAutoFit/>
          </a:bodyPr>
          <a:lstStyle/>
          <a:p>
            <a:pPr algn="ctr"/>
            <a:r>
              <a:rPr lang="en-US" b="1" dirty="0"/>
              <a:t>5</a:t>
            </a:r>
          </a:p>
        </p:txBody>
      </p:sp>
      <p:sp>
        <p:nvSpPr>
          <p:cNvPr id="18" name="TextBox 17">
            <a:extLst>
              <a:ext uri="{FF2B5EF4-FFF2-40B4-BE49-F238E27FC236}">
                <a16:creationId xmlns:a16="http://schemas.microsoft.com/office/drawing/2014/main" id="{71A7ED1E-B220-DD00-005B-3D14C7BCDE18}"/>
              </a:ext>
            </a:extLst>
          </p:cNvPr>
          <p:cNvSpPr txBox="1"/>
          <p:nvPr/>
        </p:nvSpPr>
        <p:spPr>
          <a:xfrm>
            <a:off x="6029594" y="1668795"/>
            <a:ext cx="670560" cy="369332"/>
          </a:xfrm>
          <a:prstGeom prst="rect">
            <a:avLst/>
          </a:prstGeom>
          <a:noFill/>
        </p:spPr>
        <p:txBody>
          <a:bodyPr wrap="square" rtlCol="0">
            <a:spAutoFit/>
          </a:bodyPr>
          <a:lstStyle/>
          <a:p>
            <a:pPr algn="ctr"/>
            <a:r>
              <a:rPr lang="en-US" b="1" dirty="0"/>
              <a:t>6</a:t>
            </a:r>
          </a:p>
        </p:txBody>
      </p:sp>
      <p:sp>
        <p:nvSpPr>
          <p:cNvPr id="19" name="TextBox 18">
            <a:extLst>
              <a:ext uri="{FF2B5EF4-FFF2-40B4-BE49-F238E27FC236}">
                <a16:creationId xmlns:a16="http://schemas.microsoft.com/office/drawing/2014/main" id="{3125FBF2-9618-A304-7AC1-BEB877100322}"/>
              </a:ext>
            </a:extLst>
          </p:cNvPr>
          <p:cNvSpPr txBox="1"/>
          <p:nvPr/>
        </p:nvSpPr>
        <p:spPr>
          <a:xfrm>
            <a:off x="84904" y="5328907"/>
            <a:ext cx="4574182" cy="369332"/>
          </a:xfrm>
          <a:prstGeom prst="rect">
            <a:avLst/>
          </a:prstGeom>
          <a:noFill/>
        </p:spPr>
        <p:txBody>
          <a:bodyPr wrap="square" rtlCol="0">
            <a:spAutoFit/>
          </a:bodyPr>
          <a:lstStyle/>
          <a:p>
            <a:r>
              <a:rPr lang="en-US" b="1" dirty="0"/>
              <a:t>2 – Theta improper angle (180 – Angle(0-4-5))</a:t>
            </a:r>
          </a:p>
        </p:txBody>
      </p:sp>
      <p:pic>
        <p:nvPicPr>
          <p:cNvPr id="23" name="Picture 22" descr="Shape, arrow&#10;&#10;Description automatically generated">
            <a:extLst>
              <a:ext uri="{FF2B5EF4-FFF2-40B4-BE49-F238E27FC236}">
                <a16:creationId xmlns:a16="http://schemas.microsoft.com/office/drawing/2014/main" id="{2E63A07B-E892-756E-C230-5609B46BA0A1}"/>
              </a:ext>
            </a:extLst>
          </p:cNvPr>
          <p:cNvPicPr>
            <a:picLocks noChangeAspect="1"/>
          </p:cNvPicPr>
          <p:nvPr/>
        </p:nvPicPr>
        <p:blipFill rotWithShape="1">
          <a:blip r:embed="rId4">
            <a:extLst>
              <a:ext uri="{28A0092B-C50C-407E-A947-70E740481C1C}">
                <a14:useLocalDpi xmlns:a14="http://schemas.microsoft.com/office/drawing/2010/main" val="0"/>
              </a:ext>
            </a:extLst>
          </a:blip>
          <a:srcRect l="26485" t="4265" r="26293" b="5139"/>
          <a:stretch/>
        </p:blipFill>
        <p:spPr>
          <a:xfrm>
            <a:off x="8479969" y="2761886"/>
            <a:ext cx="2503714" cy="2704081"/>
          </a:xfrm>
          <a:prstGeom prst="rect">
            <a:avLst/>
          </a:prstGeom>
        </p:spPr>
      </p:pic>
      <p:sp>
        <p:nvSpPr>
          <p:cNvPr id="24" name="TextBox 23">
            <a:extLst>
              <a:ext uri="{FF2B5EF4-FFF2-40B4-BE49-F238E27FC236}">
                <a16:creationId xmlns:a16="http://schemas.microsoft.com/office/drawing/2014/main" id="{5D4D8F77-D75B-BAA9-42AC-E7D842B1E3CC}"/>
              </a:ext>
            </a:extLst>
          </p:cNvPr>
          <p:cNvSpPr txBox="1"/>
          <p:nvPr/>
        </p:nvSpPr>
        <p:spPr>
          <a:xfrm>
            <a:off x="8990504" y="3763765"/>
            <a:ext cx="670560" cy="369332"/>
          </a:xfrm>
          <a:prstGeom prst="rect">
            <a:avLst/>
          </a:prstGeom>
          <a:noFill/>
        </p:spPr>
        <p:txBody>
          <a:bodyPr wrap="square" rtlCol="0">
            <a:spAutoFit/>
          </a:bodyPr>
          <a:lstStyle/>
          <a:p>
            <a:pPr algn="ctr"/>
            <a:r>
              <a:rPr lang="en-US" b="1" dirty="0"/>
              <a:t>N</a:t>
            </a:r>
          </a:p>
        </p:txBody>
      </p:sp>
      <p:sp>
        <p:nvSpPr>
          <p:cNvPr id="25" name="TextBox 24">
            <a:extLst>
              <a:ext uri="{FF2B5EF4-FFF2-40B4-BE49-F238E27FC236}">
                <a16:creationId xmlns:a16="http://schemas.microsoft.com/office/drawing/2014/main" id="{53C6D2BC-EDEC-1D47-7636-CE479F073693}"/>
              </a:ext>
            </a:extLst>
          </p:cNvPr>
          <p:cNvSpPr txBox="1"/>
          <p:nvPr/>
        </p:nvSpPr>
        <p:spPr>
          <a:xfrm>
            <a:off x="9372177" y="4283487"/>
            <a:ext cx="670560" cy="369332"/>
          </a:xfrm>
          <a:prstGeom prst="rect">
            <a:avLst/>
          </a:prstGeom>
          <a:noFill/>
        </p:spPr>
        <p:txBody>
          <a:bodyPr wrap="square" rtlCol="0">
            <a:spAutoFit/>
          </a:bodyPr>
          <a:lstStyle/>
          <a:p>
            <a:pPr algn="ctr"/>
            <a:r>
              <a:rPr lang="en-US" b="1" dirty="0"/>
              <a:t>CA</a:t>
            </a:r>
          </a:p>
        </p:txBody>
      </p:sp>
      <p:sp>
        <p:nvSpPr>
          <p:cNvPr id="26" name="TextBox 25">
            <a:extLst>
              <a:ext uri="{FF2B5EF4-FFF2-40B4-BE49-F238E27FC236}">
                <a16:creationId xmlns:a16="http://schemas.microsoft.com/office/drawing/2014/main" id="{EB447EE8-3A5D-A718-CD04-8EA7C0BCDBCE}"/>
              </a:ext>
            </a:extLst>
          </p:cNvPr>
          <p:cNvSpPr txBox="1"/>
          <p:nvPr/>
        </p:nvSpPr>
        <p:spPr>
          <a:xfrm>
            <a:off x="8907219" y="4459781"/>
            <a:ext cx="670560" cy="369332"/>
          </a:xfrm>
          <a:prstGeom prst="rect">
            <a:avLst/>
          </a:prstGeom>
          <a:noFill/>
        </p:spPr>
        <p:txBody>
          <a:bodyPr wrap="square" rtlCol="0">
            <a:spAutoFit/>
          </a:bodyPr>
          <a:lstStyle/>
          <a:p>
            <a:pPr algn="ctr"/>
            <a:r>
              <a:rPr lang="en-US" b="1" dirty="0"/>
              <a:t>C</a:t>
            </a:r>
          </a:p>
        </p:txBody>
      </p:sp>
      <p:sp>
        <p:nvSpPr>
          <p:cNvPr id="27" name="TextBox 26">
            <a:extLst>
              <a:ext uri="{FF2B5EF4-FFF2-40B4-BE49-F238E27FC236}">
                <a16:creationId xmlns:a16="http://schemas.microsoft.com/office/drawing/2014/main" id="{C6FC59A4-7397-B9B1-E5DE-050861A4CB02}"/>
              </a:ext>
            </a:extLst>
          </p:cNvPr>
          <p:cNvSpPr txBox="1"/>
          <p:nvPr/>
        </p:nvSpPr>
        <p:spPr>
          <a:xfrm>
            <a:off x="9325784" y="4919498"/>
            <a:ext cx="670560" cy="369332"/>
          </a:xfrm>
          <a:prstGeom prst="rect">
            <a:avLst/>
          </a:prstGeom>
          <a:noFill/>
        </p:spPr>
        <p:txBody>
          <a:bodyPr wrap="square" rtlCol="0">
            <a:spAutoFit/>
          </a:bodyPr>
          <a:lstStyle/>
          <a:p>
            <a:pPr algn="ctr"/>
            <a:r>
              <a:rPr lang="en-US" b="1" dirty="0"/>
              <a:t>O</a:t>
            </a:r>
          </a:p>
        </p:txBody>
      </p:sp>
      <p:sp>
        <p:nvSpPr>
          <p:cNvPr id="28" name="TextBox 27">
            <a:extLst>
              <a:ext uri="{FF2B5EF4-FFF2-40B4-BE49-F238E27FC236}">
                <a16:creationId xmlns:a16="http://schemas.microsoft.com/office/drawing/2014/main" id="{D78F9266-7C87-1E85-7CF8-1A2560E13C00}"/>
              </a:ext>
            </a:extLst>
          </p:cNvPr>
          <p:cNvSpPr txBox="1"/>
          <p:nvPr/>
        </p:nvSpPr>
        <p:spPr>
          <a:xfrm>
            <a:off x="8283342" y="4761422"/>
            <a:ext cx="820505" cy="369332"/>
          </a:xfrm>
          <a:prstGeom prst="rect">
            <a:avLst/>
          </a:prstGeom>
          <a:noFill/>
        </p:spPr>
        <p:txBody>
          <a:bodyPr wrap="square" rtlCol="0">
            <a:spAutoFit/>
          </a:bodyPr>
          <a:lstStyle/>
          <a:p>
            <a:pPr algn="ctr"/>
            <a:r>
              <a:rPr lang="en-US" b="1" dirty="0"/>
              <a:t>UPPER</a:t>
            </a:r>
          </a:p>
        </p:txBody>
      </p:sp>
      <p:sp>
        <p:nvSpPr>
          <p:cNvPr id="29" name="TextBox 28">
            <a:extLst>
              <a:ext uri="{FF2B5EF4-FFF2-40B4-BE49-F238E27FC236}">
                <a16:creationId xmlns:a16="http://schemas.microsoft.com/office/drawing/2014/main" id="{0C49DA80-D81C-5DC1-D6D0-55ACE9A05593}"/>
              </a:ext>
            </a:extLst>
          </p:cNvPr>
          <p:cNvSpPr txBox="1"/>
          <p:nvPr/>
        </p:nvSpPr>
        <p:spPr>
          <a:xfrm>
            <a:off x="7912002" y="4056877"/>
            <a:ext cx="906645" cy="369332"/>
          </a:xfrm>
          <a:prstGeom prst="rect">
            <a:avLst/>
          </a:prstGeom>
          <a:noFill/>
        </p:spPr>
        <p:txBody>
          <a:bodyPr wrap="square" rtlCol="0">
            <a:spAutoFit/>
          </a:bodyPr>
          <a:lstStyle/>
          <a:p>
            <a:pPr algn="ctr"/>
            <a:r>
              <a:rPr lang="en-US" b="1" dirty="0"/>
              <a:t>LOWER</a:t>
            </a:r>
          </a:p>
        </p:txBody>
      </p:sp>
    </p:spTree>
    <p:extLst>
      <p:ext uri="{BB962C8B-B14F-4D97-AF65-F5344CB8AC3E}">
        <p14:creationId xmlns:p14="http://schemas.microsoft.com/office/powerpoint/2010/main" val="3739430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6"/>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7"/>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8"/>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1" grpId="0"/>
      <p:bldP spid="12" grpId="0"/>
      <p:bldP spid="13" grpId="0"/>
      <p:bldP spid="15" grpId="0"/>
      <p:bldP spid="17" grpId="0"/>
      <p:bldP spid="18" grpId="0"/>
      <p:bldP spid="19" grpId="0"/>
      <p:bldP spid="24" grpId="0"/>
      <p:bldP spid="25" grpId="0"/>
      <p:bldP spid="26" grpId="0"/>
      <p:bldP spid="27" grpId="0"/>
      <p:bldP spid="28" grpId="0"/>
      <p:bldP spid="2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F6446B-C586-C820-115E-065AFC62616A}"/>
              </a:ext>
            </a:extLst>
          </p:cNvPr>
          <p:cNvSpPr>
            <a:spLocks noGrp="1"/>
          </p:cNvSpPr>
          <p:nvPr>
            <p:ph type="title"/>
          </p:nvPr>
        </p:nvSpPr>
        <p:spPr/>
        <p:txBody>
          <a:bodyPr/>
          <a:lstStyle/>
          <a:p>
            <a:r>
              <a:rPr lang="en-US" dirty="0"/>
              <a:t>Questions?</a:t>
            </a:r>
          </a:p>
        </p:txBody>
      </p:sp>
    </p:spTree>
    <p:extLst>
      <p:ext uri="{BB962C8B-B14F-4D97-AF65-F5344CB8AC3E}">
        <p14:creationId xmlns:p14="http://schemas.microsoft.com/office/powerpoint/2010/main" val="41058757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57DAC-633C-B28B-44C6-EF41C1076C35}"/>
              </a:ext>
            </a:extLst>
          </p:cNvPr>
          <p:cNvSpPr>
            <a:spLocks noGrp="1"/>
          </p:cNvSpPr>
          <p:nvPr>
            <p:ph type="title"/>
          </p:nvPr>
        </p:nvSpPr>
        <p:spPr/>
        <p:txBody>
          <a:bodyPr>
            <a:normAutofit fontScale="90000"/>
          </a:bodyPr>
          <a:lstStyle/>
          <a:p>
            <a:r>
              <a:rPr lang="en-US" dirty="0"/>
              <a:t>This presentation will combine lecture materials with a live tutorial on non-canonical amino acid parameter creation</a:t>
            </a:r>
          </a:p>
        </p:txBody>
      </p:sp>
      <p:sp>
        <p:nvSpPr>
          <p:cNvPr id="3" name="Content Placeholder 2">
            <a:extLst>
              <a:ext uri="{FF2B5EF4-FFF2-40B4-BE49-F238E27FC236}">
                <a16:creationId xmlns:a16="http://schemas.microsoft.com/office/drawing/2014/main" id="{3AF84546-57CB-AB5B-EA06-32135F842A9A}"/>
              </a:ext>
            </a:extLst>
          </p:cNvPr>
          <p:cNvSpPr>
            <a:spLocks noGrp="1"/>
          </p:cNvSpPr>
          <p:nvPr>
            <p:ph idx="1"/>
          </p:nvPr>
        </p:nvSpPr>
        <p:spPr/>
        <p:txBody>
          <a:bodyPr>
            <a:normAutofit/>
          </a:bodyPr>
          <a:lstStyle/>
          <a:p>
            <a:pPr marL="457200" indent="-457200">
              <a:buFont typeface="+mj-lt"/>
              <a:buAutoNum type="arabicPeriod"/>
            </a:pPr>
            <a:r>
              <a:rPr lang="en-US" dirty="0">
                <a:solidFill>
                  <a:schemeClr val="bg1">
                    <a:lumMod val="75000"/>
                  </a:schemeClr>
                </a:solidFill>
              </a:rPr>
              <a:t>Overview of Rosetta params files</a:t>
            </a:r>
          </a:p>
          <a:p>
            <a:pPr marL="457200" indent="-457200">
              <a:buFont typeface="+mj-lt"/>
              <a:buAutoNum type="arabicPeriod"/>
            </a:pPr>
            <a:endParaRPr lang="en-US" dirty="0"/>
          </a:p>
          <a:p>
            <a:pPr marL="457200" indent="-457200">
              <a:buFont typeface="+mj-lt"/>
              <a:buAutoNum type="arabicPeriod"/>
            </a:pPr>
            <a:r>
              <a:rPr lang="en-US" dirty="0"/>
              <a:t>Methods with which to generate rotamer libraries</a:t>
            </a:r>
          </a:p>
          <a:p>
            <a:pPr marL="457200" indent="-457200">
              <a:buFont typeface="+mj-lt"/>
              <a:buAutoNum type="arabicPeriod"/>
            </a:pPr>
            <a:endParaRPr lang="en-US" dirty="0">
              <a:solidFill>
                <a:schemeClr val="bg1">
                  <a:lumMod val="75000"/>
                </a:schemeClr>
              </a:solidFill>
            </a:endParaRPr>
          </a:p>
          <a:p>
            <a:pPr marL="457200" indent="-457200">
              <a:buFont typeface="+mj-lt"/>
              <a:buAutoNum type="arabicPeriod"/>
            </a:pPr>
            <a:r>
              <a:rPr lang="en-US" dirty="0">
                <a:solidFill>
                  <a:schemeClr val="bg1">
                    <a:lumMod val="75000"/>
                  </a:schemeClr>
                </a:solidFill>
              </a:rPr>
              <a:t>Step-by-step summary of how to generate params files</a:t>
            </a:r>
          </a:p>
          <a:p>
            <a:pPr marL="457200" indent="-457200">
              <a:buFont typeface="+mj-lt"/>
              <a:buAutoNum type="arabicPeriod"/>
            </a:pPr>
            <a:endParaRPr lang="en-US" dirty="0">
              <a:solidFill>
                <a:schemeClr val="bg1">
                  <a:lumMod val="75000"/>
                </a:schemeClr>
              </a:solidFill>
            </a:endParaRPr>
          </a:p>
          <a:p>
            <a:pPr marL="457200" indent="-457200">
              <a:buFont typeface="+mj-lt"/>
              <a:buAutoNum type="arabicPeriod"/>
            </a:pPr>
            <a:r>
              <a:rPr lang="en-US" dirty="0">
                <a:solidFill>
                  <a:schemeClr val="bg1">
                    <a:lumMod val="75000"/>
                  </a:schemeClr>
                </a:solidFill>
              </a:rPr>
              <a:t>Live tutorial on params generation</a:t>
            </a:r>
          </a:p>
          <a:p>
            <a:pPr marL="457200" indent="-457200">
              <a:buFont typeface="+mj-lt"/>
              <a:buAutoNum type="arabicPeriod"/>
            </a:pPr>
            <a:endParaRPr lang="en-US" dirty="0">
              <a:solidFill>
                <a:schemeClr val="bg1">
                  <a:lumMod val="75000"/>
                </a:schemeClr>
              </a:solidFill>
            </a:endParaRPr>
          </a:p>
          <a:p>
            <a:pPr marL="457200" indent="-457200">
              <a:buFont typeface="+mj-lt"/>
              <a:buAutoNum type="arabicPeriod"/>
            </a:pPr>
            <a:r>
              <a:rPr lang="en-US" dirty="0">
                <a:solidFill>
                  <a:schemeClr val="bg1">
                    <a:lumMod val="75000"/>
                  </a:schemeClr>
                </a:solidFill>
              </a:rPr>
              <a:t>Discussion on reference energies for non-canonical amino acids</a:t>
            </a:r>
          </a:p>
        </p:txBody>
      </p:sp>
    </p:spTree>
    <p:extLst>
      <p:ext uri="{BB962C8B-B14F-4D97-AF65-F5344CB8AC3E}">
        <p14:creationId xmlns:p14="http://schemas.microsoft.com/office/powerpoint/2010/main" val="41827486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B1E90FC-CC24-3421-3BAD-2A6B9EE1498C}"/>
              </a:ext>
            </a:extLst>
          </p:cNvPr>
          <p:cNvSpPr>
            <a:spLocks noGrp="1"/>
          </p:cNvSpPr>
          <p:nvPr>
            <p:ph type="title"/>
          </p:nvPr>
        </p:nvSpPr>
        <p:spPr/>
        <p:txBody>
          <a:bodyPr>
            <a:normAutofit fontScale="90000"/>
          </a:bodyPr>
          <a:lstStyle/>
          <a:p>
            <a:r>
              <a:rPr lang="en-US" dirty="0"/>
              <a:t>We need to be able to generate accurate Ramachandran statistics for non-canonical amino acid backbones</a:t>
            </a:r>
          </a:p>
        </p:txBody>
      </p:sp>
      <p:sp>
        <p:nvSpPr>
          <p:cNvPr id="8" name="TextBox 7">
            <a:extLst>
              <a:ext uri="{FF2B5EF4-FFF2-40B4-BE49-F238E27FC236}">
                <a16:creationId xmlns:a16="http://schemas.microsoft.com/office/drawing/2014/main" id="{15C76B5E-4CFC-ED79-8071-879D0FC5B4F7}"/>
              </a:ext>
            </a:extLst>
          </p:cNvPr>
          <p:cNvSpPr txBox="1"/>
          <p:nvPr/>
        </p:nvSpPr>
        <p:spPr>
          <a:xfrm>
            <a:off x="0" y="6533334"/>
            <a:ext cx="10689771" cy="369332"/>
          </a:xfrm>
          <a:prstGeom prst="rect">
            <a:avLst/>
          </a:prstGeom>
          <a:noFill/>
        </p:spPr>
        <p:txBody>
          <a:bodyPr wrap="square">
            <a:spAutoFit/>
          </a:bodyPr>
          <a:lstStyle/>
          <a:p>
            <a:r>
              <a:rPr lang="en-US" dirty="0"/>
              <a:t>Renfrew et al., 2012, </a:t>
            </a:r>
            <a:r>
              <a:rPr lang="en-US" i="1" dirty="0"/>
              <a:t>PLOS One, </a:t>
            </a:r>
            <a:r>
              <a:rPr lang="en-US" dirty="0">
                <a:hlinkClick r:id="rId2"/>
              </a:rPr>
              <a:t>https://journals.plos.org/plosone/article?id=10.1371/journal.pone.0032637</a:t>
            </a:r>
            <a:r>
              <a:rPr lang="en-US" dirty="0"/>
              <a:t> </a:t>
            </a:r>
          </a:p>
        </p:txBody>
      </p:sp>
      <p:pic>
        <p:nvPicPr>
          <p:cNvPr id="3078" name="Picture 6">
            <a:extLst>
              <a:ext uri="{FF2B5EF4-FFF2-40B4-BE49-F238E27FC236}">
                <a16:creationId xmlns:a16="http://schemas.microsoft.com/office/drawing/2014/main" id="{32AC8E54-4019-23DD-A46D-B90D58BBF9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11327" y="1938493"/>
            <a:ext cx="6766073" cy="43697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23025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B1E90FC-CC24-3421-3BAD-2A6B9EE1498C}"/>
              </a:ext>
            </a:extLst>
          </p:cNvPr>
          <p:cNvSpPr>
            <a:spLocks noGrp="1"/>
          </p:cNvSpPr>
          <p:nvPr>
            <p:ph type="title"/>
          </p:nvPr>
        </p:nvSpPr>
        <p:spPr/>
        <p:txBody>
          <a:bodyPr>
            <a:normAutofit fontScale="90000"/>
          </a:bodyPr>
          <a:lstStyle/>
          <a:p>
            <a:r>
              <a:rPr lang="en-US" dirty="0"/>
              <a:t>Rosetta samples high probability sidechain conformations based on statistics from the </a:t>
            </a:r>
            <a:r>
              <a:rPr lang="en-US" dirty="0" err="1"/>
              <a:t>Dunbrack</a:t>
            </a:r>
            <a:r>
              <a:rPr lang="en-US" dirty="0"/>
              <a:t> rotamer libraries</a:t>
            </a:r>
          </a:p>
        </p:txBody>
      </p:sp>
      <p:pic>
        <p:nvPicPr>
          <p:cNvPr id="3074" name="Picture 2">
            <a:extLst>
              <a:ext uri="{FF2B5EF4-FFF2-40B4-BE49-F238E27FC236}">
                <a16:creationId xmlns:a16="http://schemas.microsoft.com/office/drawing/2014/main" id="{D5E84DB7-6B5E-8146-94A8-A7942F7A81F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61796" y="1741715"/>
            <a:ext cx="6469289" cy="4545759"/>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15C76B5E-4CFC-ED79-8071-879D0FC5B4F7}"/>
              </a:ext>
            </a:extLst>
          </p:cNvPr>
          <p:cNvSpPr txBox="1"/>
          <p:nvPr/>
        </p:nvSpPr>
        <p:spPr>
          <a:xfrm>
            <a:off x="5722711" y="6488668"/>
            <a:ext cx="6469289" cy="369332"/>
          </a:xfrm>
          <a:prstGeom prst="rect">
            <a:avLst/>
          </a:prstGeom>
          <a:noFill/>
        </p:spPr>
        <p:txBody>
          <a:bodyPr wrap="square">
            <a:spAutoFit/>
          </a:bodyPr>
          <a:lstStyle/>
          <a:p>
            <a:r>
              <a:rPr lang="en-US" dirty="0">
                <a:hlinkClick r:id="rId3"/>
              </a:rPr>
              <a:t>http://dunbrack.fccc.edu/bbdep2010/ConformationalAnalysis.php</a:t>
            </a:r>
            <a:r>
              <a:rPr lang="en-US" dirty="0"/>
              <a:t> </a:t>
            </a:r>
          </a:p>
        </p:txBody>
      </p:sp>
    </p:spTree>
    <p:extLst>
      <p:ext uri="{BB962C8B-B14F-4D97-AF65-F5344CB8AC3E}">
        <p14:creationId xmlns:p14="http://schemas.microsoft.com/office/powerpoint/2010/main" val="29906745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lose-up of a tripod&#10;&#10;Description automatically generated with low confidence">
            <a:extLst>
              <a:ext uri="{FF2B5EF4-FFF2-40B4-BE49-F238E27FC236}">
                <a16:creationId xmlns:a16="http://schemas.microsoft.com/office/drawing/2014/main" id="{C68A44E9-0D90-4065-BB09-312BEA25222A}"/>
              </a:ext>
            </a:extLst>
          </p:cNvPr>
          <p:cNvPicPr>
            <a:picLocks noChangeAspect="1"/>
          </p:cNvPicPr>
          <p:nvPr/>
        </p:nvPicPr>
        <p:blipFill rotWithShape="1">
          <a:blip r:embed="rId2">
            <a:extLst>
              <a:ext uri="{28A0092B-C50C-407E-A947-70E740481C1C}">
                <a14:useLocalDpi xmlns:a14="http://schemas.microsoft.com/office/drawing/2010/main" val="0"/>
              </a:ext>
            </a:extLst>
          </a:blip>
          <a:srcRect l="20970" t="7214" r="32998" b="3944"/>
          <a:stretch/>
        </p:blipFill>
        <p:spPr>
          <a:xfrm>
            <a:off x="6388390" y="1845734"/>
            <a:ext cx="4040505" cy="4321098"/>
          </a:xfrm>
          <a:prstGeom prst="rect">
            <a:avLst/>
          </a:prstGeom>
        </p:spPr>
      </p:pic>
      <p:sp>
        <p:nvSpPr>
          <p:cNvPr id="2" name="Title 1">
            <a:extLst>
              <a:ext uri="{FF2B5EF4-FFF2-40B4-BE49-F238E27FC236}">
                <a16:creationId xmlns:a16="http://schemas.microsoft.com/office/drawing/2014/main" id="{034EAAB8-883A-4188-ADAD-4FA36A4A8A90}"/>
              </a:ext>
            </a:extLst>
          </p:cNvPr>
          <p:cNvSpPr>
            <a:spLocks noGrp="1"/>
          </p:cNvSpPr>
          <p:nvPr>
            <p:ph type="title"/>
          </p:nvPr>
        </p:nvSpPr>
        <p:spPr>
          <a:xfrm>
            <a:off x="838200" y="804004"/>
            <a:ext cx="10515600" cy="715053"/>
          </a:xfrm>
        </p:spPr>
        <p:txBody>
          <a:bodyPr>
            <a:noAutofit/>
          </a:bodyPr>
          <a:lstStyle/>
          <a:p>
            <a:r>
              <a:rPr lang="en-US" sz="3200" dirty="0"/>
              <a:t>We have three general strategies for assigning rotamer probabilities for NCAAs</a:t>
            </a:r>
          </a:p>
        </p:txBody>
      </p:sp>
      <p:sp>
        <p:nvSpPr>
          <p:cNvPr id="5" name="TextBox 4">
            <a:extLst>
              <a:ext uri="{FF2B5EF4-FFF2-40B4-BE49-F238E27FC236}">
                <a16:creationId xmlns:a16="http://schemas.microsoft.com/office/drawing/2014/main" id="{09FA6EB9-7A10-44AC-91A0-F6702B380BBC}"/>
              </a:ext>
            </a:extLst>
          </p:cNvPr>
          <p:cNvSpPr txBox="1"/>
          <p:nvPr/>
        </p:nvSpPr>
        <p:spPr>
          <a:xfrm>
            <a:off x="7892249" y="4803943"/>
            <a:ext cx="450322" cy="369332"/>
          </a:xfrm>
          <a:prstGeom prst="rect">
            <a:avLst/>
          </a:prstGeom>
          <a:noFill/>
        </p:spPr>
        <p:txBody>
          <a:bodyPr wrap="square" rtlCol="0">
            <a:spAutoFit/>
          </a:bodyPr>
          <a:lstStyle/>
          <a:p>
            <a:pPr algn="ctr"/>
            <a:r>
              <a:rPr lang="en-US" b="1" dirty="0"/>
              <a:t>N</a:t>
            </a:r>
            <a:r>
              <a:rPr lang="en-US" b="1" baseline="-25000" dirty="0"/>
              <a:t>i</a:t>
            </a:r>
            <a:endParaRPr lang="en-US" b="1" dirty="0"/>
          </a:p>
        </p:txBody>
      </p:sp>
      <p:sp>
        <p:nvSpPr>
          <p:cNvPr id="6" name="TextBox 5">
            <a:extLst>
              <a:ext uri="{FF2B5EF4-FFF2-40B4-BE49-F238E27FC236}">
                <a16:creationId xmlns:a16="http://schemas.microsoft.com/office/drawing/2014/main" id="{2158D4B5-3826-4212-8489-2DB13B8F9740}"/>
              </a:ext>
            </a:extLst>
          </p:cNvPr>
          <p:cNvSpPr txBox="1"/>
          <p:nvPr/>
        </p:nvSpPr>
        <p:spPr>
          <a:xfrm>
            <a:off x="8655546" y="4283477"/>
            <a:ext cx="609222" cy="369332"/>
          </a:xfrm>
          <a:prstGeom prst="rect">
            <a:avLst/>
          </a:prstGeom>
          <a:noFill/>
        </p:spPr>
        <p:txBody>
          <a:bodyPr wrap="square" rtlCol="0">
            <a:spAutoFit/>
          </a:bodyPr>
          <a:lstStyle/>
          <a:p>
            <a:pPr algn="ctr"/>
            <a:r>
              <a:rPr lang="en-US" b="1" dirty="0"/>
              <a:t>C</a:t>
            </a:r>
            <a:r>
              <a:rPr lang="el-GR" b="1" dirty="0"/>
              <a:t>α</a:t>
            </a:r>
            <a:r>
              <a:rPr lang="en-US" b="1" baseline="-25000" dirty="0" err="1"/>
              <a:t>i</a:t>
            </a:r>
            <a:endParaRPr lang="en-US" b="1" dirty="0"/>
          </a:p>
        </p:txBody>
      </p:sp>
      <p:sp>
        <p:nvSpPr>
          <p:cNvPr id="7" name="TextBox 6">
            <a:extLst>
              <a:ext uri="{FF2B5EF4-FFF2-40B4-BE49-F238E27FC236}">
                <a16:creationId xmlns:a16="http://schemas.microsoft.com/office/drawing/2014/main" id="{CCDBF63C-4F4A-4F24-8ADD-8BB443063919}"/>
              </a:ext>
            </a:extLst>
          </p:cNvPr>
          <p:cNvSpPr txBox="1"/>
          <p:nvPr/>
        </p:nvSpPr>
        <p:spPr>
          <a:xfrm>
            <a:off x="9672796" y="4988609"/>
            <a:ext cx="469036" cy="369332"/>
          </a:xfrm>
          <a:prstGeom prst="rect">
            <a:avLst/>
          </a:prstGeom>
          <a:noFill/>
        </p:spPr>
        <p:txBody>
          <a:bodyPr wrap="square" rtlCol="0">
            <a:spAutoFit/>
          </a:bodyPr>
          <a:lstStyle/>
          <a:p>
            <a:pPr algn="ctr"/>
            <a:r>
              <a:rPr lang="en-US" b="1" dirty="0"/>
              <a:t>O</a:t>
            </a:r>
            <a:r>
              <a:rPr lang="en-US" b="1" baseline="-25000" dirty="0"/>
              <a:t>i</a:t>
            </a:r>
            <a:endParaRPr lang="en-US" b="1" dirty="0"/>
          </a:p>
        </p:txBody>
      </p:sp>
      <p:sp>
        <p:nvSpPr>
          <p:cNvPr id="8" name="TextBox 7">
            <a:extLst>
              <a:ext uri="{FF2B5EF4-FFF2-40B4-BE49-F238E27FC236}">
                <a16:creationId xmlns:a16="http://schemas.microsoft.com/office/drawing/2014/main" id="{3FDAA7C8-4492-428D-BEB4-22505D152B1D}"/>
              </a:ext>
            </a:extLst>
          </p:cNvPr>
          <p:cNvSpPr txBox="1"/>
          <p:nvPr/>
        </p:nvSpPr>
        <p:spPr>
          <a:xfrm>
            <a:off x="9151215" y="4706996"/>
            <a:ext cx="469036" cy="369332"/>
          </a:xfrm>
          <a:prstGeom prst="rect">
            <a:avLst/>
          </a:prstGeom>
          <a:noFill/>
        </p:spPr>
        <p:txBody>
          <a:bodyPr wrap="square" rtlCol="0">
            <a:spAutoFit/>
          </a:bodyPr>
          <a:lstStyle/>
          <a:p>
            <a:pPr algn="ctr"/>
            <a:r>
              <a:rPr lang="en-US" b="1" dirty="0"/>
              <a:t>C</a:t>
            </a:r>
            <a:r>
              <a:rPr lang="en-US" b="1" baseline="-25000" dirty="0"/>
              <a:t>i</a:t>
            </a:r>
            <a:endParaRPr lang="en-US" b="1" dirty="0"/>
          </a:p>
        </p:txBody>
      </p:sp>
      <p:sp>
        <p:nvSpPr>
          <p:cNvPr id="9" name="TextBox 8">
            <a:extLst>
              <a:ext uri="{FF2B5EF4-FFF2-40B4-BE49-F238E27FC236}">
                <a16:creationId xmlns:a16="http://schemas.microsoft.com/office/drawing/2014/main" id="{471DD256-3F2C-47BF-8FB9-BC2A0DCACBC2}"/>
              </a:ext>
            </a:extLst>
          </p:cNvPr>
          <p:cNvSpPr txBox="1"/>
          <p:nvPr/>
        </p:nvSpPr>
        <p:spPr>
          <a:xfrm>
            <a:off x="7023730" y="4848396"/>
            <a:ext cx="469036" cy="369332"/>
          </a:xfrm>
          <a:prstGeom prst="rect">
            <a:avLst/>
          </a:prstGeom>
          <a:noFill/>
        </p:spPr>
        <p:txBody>
          <a:bodyPr wrap="square" rtlCol="0">
            <a:spAutoFit/>
          </a:bodyPr>
          <a:lstStyle/>
          <a:p>
            <a:pPr algn="ctr"/>
            <a:r>
              <a:rPr lang="en-US" b="1" dirty="0"/>
              <a:t>C</a:t>
            </a:r>
            <a:r>
              <a:rPr lang="en-US" b="1" baseline="-25000" dirty="0"/>
              <a:t>i-1</a:t>
            </a:r>
            <a:endParaRPr lang="en-US" b="1" dirty="0"/>
          </a:p>
        </p:txBody>
      </p:sp>
      <p:sp>
        <p:nvSpPr>
          <p:cNvPr id="10" name="TextBox 9">
            <a:extLst>
              <a:ext uri="{FF2B5EF4-FFF2-40B4-BE49-F238E27FC236}">
                <a16:creationId xmlns:a16="http://schemas.microsoft.com/office/drawing/2014/main" id="{40048A95-6930-4142-B4AC-8DE0A8276BA6}"/>
              </a:ext>
            </a:extLst>
          </p:cNvPr>
          <p:cNvSpPr txBox="1"/>
          <p:nvPr/>
        </p:nvSpPr>
        <p:spPr>
          <a:xfrm>
            <a:off x="8427287" y="5426859"/>
            <a:ext cx="609222" cy="369332"/>
          </a:xfrm>
          <a:prstGeom prst="rect">
            <a:avLst/>
          </a:prstGeom>
          <a:noFill/>
        </p:spPr>
        <p:txBody>
          <a:bodyPr wrap="square" rtlCol="0">
            <a:spAutoFit/>
          </a:bodyPr>
          <a:lstStyle/>
          <a:p>
            <a:pPr algn="ctr"/>
            <a:r>
              <a:rPr lang="en-US" b="1" dirty="0"/>
              <a:t>N</a:t>
            </a:r>
            <a:r>
              <a:rPr lang="en-US" b="1" baseline="-25000" dirty="0"/>
              <a:t>i+1</a:t>
            </a:r>
            <a:endParaRPr lang="en-US" b="1" dirty="0"/>
          </a:p>
        </p:txBody>
      </p:sp>
      <p:sp>
        <p:nvSpPr>
          <p:cNvPr id="11" name="TextBox 10">
            <a:extLst>
              <a:ext uri="{FF2B5EF4-FFF2-40B4-BE49-F238E27FC236}">
                <a16:creationId xmlns:a16="http://schemas.microsoft.com/office/drawing/2014/main" id="{E4B1AD04-164B-40F4-B089-7806BD791E98}"/>
              </a:ext>
            </a:extLst>
          </p:cNvPr>
          <p:cNvSpPr txBox="1"/>
          <p:nvPr/>
        </p:nvSpPr>
        <p:spPr>
          <a:xfrm>
            <a:off x="8142901" y="3458491"/>
            <a:ext cx="609222" cy="369332"/>
          </a:xfrm>
          <a:prstGeom prst="rect">
            <a:avLst/>
          </a:prstGeom>
          <a:noFill/>
        </p:spPr>
        <p:txBody>
          <a:bodyPr wrap="square" rtlCol="0">
            <a:spAutoFit/>
          </a:bodyPr>
          <a:lstStyle/>
          <a:p>
            <a:pPr algn="ctr"/>
            <a:r>
              <a:rPr lang="en-US" b="1" dirty="0"/>
              <a:t>C</a:t>
            </a:r>
            <a:r>
              <a:rPr lang="el-GR" b="1" dirty="0"/>
              <a:t>β</a:t>
            </a:r>
            <a:r>
              <a:rPr lang="en-US" b="1" baseline="-25000" dirty="0" err="1"/>
              <a:t>i</a:t>
            </a:r>
            <a:endParaRPr lang="en-US" b="1" dirty="0"/>
          </a:p>
        </p:txBody>
      </p:sp>
      <p:sp>
        <p:nvSpPr>
          <p:cNvPr id="12" name="TextBox 11">
            <a:extLst>
              <a:ext uri="{FF2B5EF4-FFF2-40B4-BE49-F238E27FC236}">
                <a16:creationId xmlns:a16="http://schemas.microsoft.com/office/drawing/2014/main" id="{6A3427D5-CDC4-45AE-9AC6-CCBBE57AA8B2}"/>
              </a:ext>
            </a:extLst>
          </p:cNvPr>
          <p:cNvSpPr txBox="1"/>
          <p:nvPr/>
        </p:nvSpPr>
        <p:spPr>
          <a:xfrm>
            <a:off x="9440311" y="3379436"/>
            <a:ext cx="609222" cy="369332"/>
          </a:xfrm>
          <a:prstGeom prst="rect">
            <a:avLst/>
          </a:prstGeom>
          <a:noFill/>
        </p:spPr>
        <p:txBody>
          <a:bodyPr wrap="square" rtlCol="0">
            <a:spAutoFit/>
          </a:bodyPr>
          <a:lstStyle/>
          <a:p>
            <a:pPr algn="ctr"/>
            <a:r>
              <a:rPr lang="en-US" b="1" dirty="0"/>
              <a:t>C</a:t>
            </a:r>
            <a:r>
              <a:rPr lang="el-GR" b="1" dirty="0"/>
              <a:t>γ</a:t>
            </a:r>
            <a:r>
              <a:rPr lang="en-US" b="1" baseline="-25000" dirty="0" err="1"/>
              <a:t>i</a:t>
            </a:r>
            <a:endParaRPr lang="en-US" b="1" dirty="0"/>
          </a:p>
        </p:txBody>
      </p:sp>
      <p:sp>
        <p:nvSpPr>
          <p:cNvPr id="13" name="TextBox 12">
            <a:extLst>
              <a:ext uri="{FF2B5EF4-FFF2-40B4-BE49-F238E27FC236}">
                <a16:creationId xmlns:a16="http://schemas.microsoft.com/office/drawing/2014/main" id="{7F53ED45-6179-4DEF-BEF9-139E6889D5DB}"/>
              </a:ext>
            </a:extLst>
          </p:cNvPr>
          <p:cNvSpPr txBox="1"/>
          <p:nvPr/>
        </p:nvSpPr>
        <p:spPr>
          <a:xfrm>
            <a:off x="9532610" y="2708306"/>
            <a:ext cx="609222" cy="369332"/>
          </a:xfrm>
          <a:prstGeom prst="rect">
            <a:avLst/>
          </a:prstGeom>
          <a:noFill/>
        </p:spPr>
        <p:txBody>
          <a:bodyPr wrap="square" rtlCol="0">
            <a:spAutoFit/>
          </a:bodyPr>
          <a:lstStyle/>
          <a:p>
            <a:pPr algn="ctr"/>
            <a:r>
              <a:rPr lang="en-US" b="1" dirty="0"/>
              <a:t>C</a:t>
            </a:r>
            <a:r>
              <a:rPr lang="el-GR" b="1" dirty="0"/>
              <a:t>δ</a:t>
            </a:r>
            <a:r>
              <a:rPr lang="en-US" b="1" baseline="-25000" dirty="0" err="1"/>
              <a:t>i</a:t>
            </a:r>
            <a:endParaRPr lang="en-US" b="1" dirty="0"/>
          </a:p>
        </p:txBody>
      </p:sp>
      <p:sp>
        <p:nvSpPr>
          <p:cNvPr id="14" name="TextBox 13">
            <a:extLst>
              <a:ext uri="{FF2B5EF4-FFF2-40B4-BE49-F238E27FC236}">
                <a16:creationId xmlns:a16="http://schemas.microsoft.com/office/drawing/2014/main" id="{3B1FA0E3-0BD4-431A-BFA5-DDC0A01686CA}"/>
              </a:ext>
            </a:extLst>
          </p:cNvPr>
          <p:cNvSpPr txBox="1"/>
          <p:nvPr/>
        </p:nvSpPr>
        <p:spPr>
          <a:xfrm>
            <a:off x="8547351" y="2054954"/>
            <a:ext cx="609222" cy="369332"/>
          </a:xfrm>
          <a:prstGeom prst="rect">
            <a:avLst/>
          </a:prstGeom>
          <a:noFill/>
        </p:spPr>
        <p:txBody>
          <a:bodyPr wrap="square" rtlCol="0">
            <a:spAutoFit/>
          </a:bodyPr>
          <a:lstStyle/>
          <a:p>
            <a:pPr algn="ctr"/>
            <a:r>
              <a:rPr lang="en-US" b="1" dirty="0"/>
              <a:t>Oε1</a:t>
            </a:r>
            <a:r>
              <a:rPr lang="en-US" b="1" baseline="-25000" dirty="0"/>
              <a:t>i</a:t>
            </a:r>
            <a:endParaRPr lang="en-US" b="1" dirty="0"/>
          </a:p>
        </p:txBody>
      </p:sp>
      <p:sp>
        <p:nvSpPr>
          <p:cNvPr id="15" name="TextBox 14">
            <a:extLst>
              <a:ext uri="{FF2B5EF4-FFF2-40B4-BE49-F238E27FC236}">
                <a16:creationId xmlns:a16="http://schemas.microsoft.com/office/drawing/2014/main" id="{42CB1D29-35D0-4448-B93D-D24131D574FC}"/>
              </a:ext>
            </a:extLst>
          </p:cNvPr>
          <p:cNvSpPr txBox="1"/>
          <p:nvPr/>
        </p:nvSpPr>
        <p:spPr>
          <a:xfrm>
            <a:off x="9921550" y="2039158"/>
            <a:ext cx="609222" cy="369332"/>
          </a:xfrm>
          <a:prstGeom prst="rect">
            <a:avLst/>
          </a:prstGeom>
          <a:noFill/>
        </p:spPr>
        <p:txBody>
          <a:bodyPr wrap="square" rtlCol="0">
            <a:spAutoFit/>
          </a:bodyPr>
          <a:lstStyle/>
          <a:p>
            <a:pPr algn="ctr"/>
            <a:r>
              <a:rPr lang="en-US" b="1" dirty="0"/>
              <a:t>Oε2</a:t>
            </a:r>
            <a:r>
              <a:rPr lang="en-US" b="1" baseline="-25000" dirty="0"/>
              <a:t>i</a:t>
            </a:r>
            <a:endParaRPr lang="en-US" b="1" dirty="0"/>
          </a:p>
        </p:txBody>
      </p:sp>
      <p:sp>
        <p:nvSpPr>
          <p:cNvPr id="16" name="Rectangle 15">
            <a:extLst>
              <a:ext uri="{FF2B5EF4-FFF2-40B4-BE49-F238E27FC236}">
                <a16:creationId xmlns:a16="http://schemas.microsoft.com/office/drawing/2014/main" id="{62530D32-4AC1-49D0-8741-2772C3154137}"/>
              </a:ext>
            </a:extLst>
          </p:cNvPr>
          <p:cNvSpPr/>
          <p:nvPr/>
        </p:nvSpPr>
        <p:spPr>
          <a:xfrm>
            <a:off x="6462944" y="4283478"/>
            <a:ext cx="4314547" cy="1991728"/>
          </a:xfrm>
          <a:prstGeom prst="rect">
            <a:avLst/>
          </a:prstGeom>
          <a:solidFill>
            <a:srgbClr val="00B0F0">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F75E7A32-547F-4733-9C31-968C44FECC5D}"/>
              </a:ext>
            </a:extLst>
          </p:cNvPr>
          <p:cNvSpPr/>
          <p:nvPr/>
        </p:nvSpPr>
        <p:spPr>
          <a:xfrm>
            <a:off x="6462944" y="2054953"/>
            <a:ext cx="4314547" cy="2199954"/>
          </a:xfrm>
          <a:prstGeom prst="rect">
            <a:avLst/>
          </a:prstGeom>
          <a:solidFill>
            <a:srgbClr val="FFC000">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Content Placeholder 2">
            <a:extLst>
              <a:ext uri="{FF2B5EF4-FFF2-40B4-BE49-F238E27FC236}">
                <a16:creationId xmlns:a16="http://schemas.microsoft.com/office/drawing/2014/main" id="{674EB393-0C83-4F4A-840C-5DAC2B83BA7F}"/>
              </a:ext>
            </a:extLst>
          </p:cNvPr>
          <p:cNvSpPr txBox="1">
            <a:spLocks/>
          </p:cNvSpPr>
          <p:nvPr/>
        </p:nvSpPr>
        <p:spPr>
          <a:xfrm>
            <a:off x="1083958" y="3379436"/>
            <a:ext cx="5238565" cy="2748990"/>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Font typeface="Calibri" panose="020F0502020204030204" pitchFamily="34" charset="0"/>
              <a:buNone/>
            </a:pPr>
            <a:r>
              <a:rPr lang="en-US" b="1" dirty="0"/>
              <a:t>Rotamer propensities obtained from:</a:t>
            </a:r>
            <a:endParaRPr lang="en-US" dirty="0">
              <a:sym typeface="Wingdings" panose="05000000000000000000" pitchFamily="2" charset="2"/>
            </a:endParaRPr>
          </a:p>
          <a:p>
            <a:pPr marL="457200" indent="-457200">
              <a:buFont typeface="+mj-lt"/>
              <a:buAutoNum type="arabicPeriod"/>
            </a:pPr>
            <a:r>
              <a:rPr lang="en-US" dirty="0">
                <a:sym typeface="Wingdings" panose="05000000000000000000" pitchFamily="2" charset="2"/>
              </a:rPr>
              <a:t>Parent canonical amino acid</a:t>
            </a:r>
          </a:p>
          <a:p>
            <a:pPr marL="457200" indent="-457200">
              <a:buFont typeface="+mj-lt"/>
              <a:buAutoNum type="arabicPeriod"/>
            </a:pPr>
            <a:r>
              <a:rPr lang="en-US" dirty="0">
                <a:sym typeface="Wingdings" panose="05000000000000000000" pitchFamily="2" charset="2"/>
              </a:rPr>
              <a:t>MakeRotLib application – REF2015</a:t>
            </a:r>
          </a:p>
          <a:p>
            <a:pPr marL="457200" indent="-457200">
              <a:buFont typeface="+mj-lt"/>
              <a:buAutoNum type="arabicPeriod"/>
            </a:pPr>
            <a:r>
              <a:rPr lang="en-US" dirty="0">
                <a:sym typeface="Wingdings" panose="05000000000000000000" pitchFamily="2" charset="2"/>
              </a:rPr>
              <a:t>Small molecule conformer generator</a:t>
            </a:r>
          </a:p>
        </p:txBody>
      </p:sp>
    </p:spTree>
    <p:extLst>
      <p:ext uri="{BB962C8B-B14F-4D97-AF65-F5344CB8AC3E}">
        <p14:creationId xmlns:p14="http://schemas.microsoft.com/office/powerpoint/2010/main" val="3093013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3C8115-90B6-C2CD-C28C-500EFC241696}"/>
              </a:ext>
            </a:extLst>
          </p:cNvPr>
          <p:cNvSpPr>
            <a:spLocks noGrp="1"/>
          </p:cNvSpPr>
          <p:nvPr>
            <p:ph type="title"/>
          </p:nvPr>
        </p:nvSpPr>
        <p:spPr/>
        <p:txBody>
          <a:bodyPr>
            <a:normAutofit fontScale="90000"/>
          </a:bodyPr>
          <a:lstStyle/>
          <a:p>
            <a:r>
              <a:rPr lang="en-US" dirty="0"/>
              <a:t>Each amino acid residue in Rosetta is assigned a backbone-dependent rotamer library</a:t>
            </a:r>
          </a:p>
        </p:txBody>
      </p:sp>
      <p:pic>
        <p:nvPicPr>
          <p:cNvPr id="5" name="Picture 4">
            <a:extLst>
              <a:ext uri="{FF2B5EF4-FFF2-40B4-BE49-F238E27FC236}">
                <a16:creationId xmlns:a16="http://schemas.microsoft.com/office/drawing/2014/main" id="{FE03EC58-A93E-D0AF-6040-854A8A2811AD}"/>
              </a:ext>
            </a:extLst>
          </p:cNvPr>
          <p:cNvPicPr>
            <a:picLocks noChangeAspect="1"/>
          </p:cNvPicPr>
          <p:nvPr/>
        </p:nvPicPr>
        <p:blipFill rotWithShape="1">
          <a:blip r:embed="rId2"/>
          <a:srcRect t="2851" r="42678" b="66672"/>
          <a:stretch/>
        </p:blipFill>
        <p:spPr>
          <a:xfrm>
            <a:off x="203899" y="2171700"/>
            <a:ext cx="11784202" cy="3524249"/>
          </a:xfrm>
          <a:prstGeom prst="rect">
            <a:avLst/>
          </a:prstGeom>
        </p:spPr>
      </p:pic>
    </p:spTree>
    <p:extLst>
      <p:ext uri="{BB962C8B-B14F-4D97-AF65-F5344CB8AC3E}">
        <p14:creationId xmlns:p14="http://schemas.microsoft.com/office/powerpoint/2010/main" val="39584929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B1E90FC-CC24-3421-3BAD-2A6B9EE1498C}"/>
              </a:ext>
            </a:extLst>
          </p:cNvPr>
          <p:cNvSpPr>
            <a:spLocks noGrp="1"/>
          </p:cNvSpPr>
          <p:nvPr>
            <p:ph type="title"/>
          </p:nvPr>
        </p:nvSpPr>
        <p:spPr/>
        <p:txBody>
          <a:bodyPr>
            <a:normAutofit fontScale="90000"/>
          </a:bodyPr>
          <a:lstStyle/>
          <a:p>
            <a:r>
              <a:rPr lang="en-US" dirty="0"/>
              <a:t>The parent rotamer approach can be implemented with a few minor additions to the params file of a non-canonical residue</a:t>
            </a:r>
          </a:p>
        </p:txBody>
      </p:sp>
      <p:sp>
        <p:nvSpPr>
          <p:cNvPr id="5" name="Content Placeholder 4">
            <a:extLst>
              <a:ext uri="{FF2B5EF4-FFF2-40B4-BE49-F238E27FC236}">
                <a16:creationId xmlns:a16="http://schemas.microsoft.com/office/drawing/2014/main" id="{D2362E39-C59B-0608-357A-08AD1F41DA11}"/>
              </a:ext>
            </a:extLst>
          </p:cNvPr>
          <p:cNvSpPr>
            <a:spLocks noGrp="1"/>
          </p:cNvSpPr>
          <p:nvPr>
            <p:ph idx="1"/>
          </p:nvPr>
        </p:nvSpPr>
        <p:spPr>
          <a:xfrm>
            <a:off x="838200" y="4640032"/>
            <a:ext cx="10515600" cy="1404258"/>
          </a:xfrm>
        </p:spPr>
        <p:txBody>
          <a:bodyPr>
            <a:normAutofit/>
          </a:bodyPr>
          <a:lstStyle/>
          <a:p>
            <a:pPr lvl="1">
              <a:buFont typeface="Wingdings" panose="05000000000000000000" pitchFamily="2" charset="2"/>
              <a:buChar char="ü"/>
            </a:pPr>
            <a:r>
              <a:rPr lang="en-US" dirty="0">
                <a:solidFill>
                  <a:srgbClr val="00B050"/>
                </a:solidFill>
              </a:rPr>
              <a:t>Fast and easy setup for NCAAs that have an obvious CAA analog</a:t>
            </a:r>
          </a:p>
          <a:p>
            <a:pPr lvl="1">
              <a:buFont typeface="Wingdings" panose="05000000000000000000" pitchFamily="2" charset="2"/>
              <a:buChar char="ü"/>
            </a:pPr>
            <a:r>
              <a:rPr lang="en-US" dirty="0">
                <a:solidFill>
                  <a:srgbClr val="00B050"/>
                </a:solidFill>
              </a:rPr>
              <a:t>Mimics the sampling behavior of all the other CAAs in the protein (i.e., is “Rosetta-like”)</a:t>
            </a:r>
          </a:p>
          <a:p>
            <a:pPr lvl="1">
              <a:buFont typeface="Calibri" panose="020F0502020204030204" pitchFamily="34" charset="0"/>
              <a:buChar char="X"/>
            </a:pPr>
            <a:r>
              <a:rPr lang="en-US" dirty="0">
                <a:solidFill>
                  <a:srgbClr val="FF0000"/>
                </a:solidFill>
              </a:rPr>
              <a:t>Not suitable for exotic NCAAs with no CAA analog</a:t>
            </a:r>
          </a:p>
          <a:p>
            <a:pPr lvl="1">
              <a:buFont typeface="Calibri" panose="020F0502020204030204" pitchFamily="34" charset="0"/>
              <a:buChar char="X"/>
            </a:pPr>
            <a:r>
              <a:rPr lang="en-US" dirty="0">
                <a:solidFill>
                  <a:srgbClr val="FF0000"/>
                </a:solidFill>
              </a:rPr>
              <a:t>Does not account for sampling changes that may occur with even a “minor” chemical change</a:t>
            </a:r>
          </a:p>
        </p:txBody>
      </p:sp>
      <p:pic>
        <p:nvPicPr>
          <p:cNvPr id="3" name="Picture 2">
            <a:extLst>
              <a:ext uri="{FF2B5EF4-FFF2-40B4-BE49-F238E27FC236}">
                <a16:creationId xmlns:a16="http://schemas.microsoft.com/office/drawing/2014/main" id="{9066DEA0-6E96-1A95-DF62-0892C2E5736F}"/>
              </a:ext>
            </a:extLst>
          </p:cNvPr>
          <p:cNvPicPr>
            <a:picLocks noChangeAspect="1"/>
          </p:cNvPicPr>
          <p:nvPr/>
        </p:nvPicPr>
        <p:blipFill rotWithShape="1">
          <a:blip r:embed="rId2"/>
          <a:srcRect l="1" t="3056" r="74285" b="83968"/>
          <a:stretch/>
        </p:blipFill>
        <p:spPr>
          <a:xfrm>
            <a:off x="1513114" y="1796313"/>
            <a:ext cx="4947088" cy="1404258"/>
          </a:xfrm>
          <a:prstGeom prst="rect">
            <a:avLst/>
          </a:prstGeom>
        </p:spPr>
      </p:pic>
      <p:pic>
        <p:nvPicPr>
          <p:cNvPr id="7" name="Picture 6">
            <a:extLst>
              <a:ext uri="{FF2B5EF4-FFF2-40B4-BE49-F238E27FC236}">
                <a16:creationId xmlns:a16="http://schemas.microsoft.com/office/drawing/2014/main" id="{D878CAA6-EEA8-1B6C-3C57-BD1EA637B87C}"/>
              </a:ext>
            </a:extLst>
          </p:cNvPr>
          <p:cNvPicPr>
            <a:picLocks noChangeAspect="1"/>
          </p:cNvPicPr>
          <p:nvPr/>
        </p:nvPicPr>
        <p:blipFill rotWithShape="1">
          <a:blip r:embed="rId3"/>
          <a:srcRect t="32341" r="56251" b="56508"/>
          <a:stretch/>
        </p:blipFill>
        <p:spPr>
          <a:xfrm>
            <a:off x="1513114" y="3333410"/>
            <a:ext cx="8257273" cy="1183818"/>
          </a:xfrm>
          <a:prstGeom prst="rect">
            <a:avLst/>
          </a:prstGeom>
        </p:spPr>
      </p:pic>
      <p:sp>
        <p:nvSpPr>
          <p:cNvPr id="8" name="Rectangle 7">
            <a:extLst>
              <a:ext uri="{FF2B5EF4-FFF2-40B4-BE49-F238E27FC236}">
                <a16:creationId xmlns:a16="http://schemas.microsoft.com/office/drawing/2014/main" id="{6827631D-4197-F8FF-DBCD-5212CDB5C644}"/>
              </a:ext>
            </a:extLst>
          </p:cNvPr>
          <p:cNvSpPr/>
          <p:nvPr/>
        </p:nvSpPr>
        <p:spPr>
          <a:xfrm>
            <a:off x="1513114" y="2558143"/>
            <a:ext cx="2144486" cy="3701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DC40AD76-B6B1-DBD3-195A-C0CD37C0C1F6}"/>
              </a:ext>
            </a:extLst>
          </p:cNvPr>
          <p:cNvSpPr/>
          <p:nvPr/>
        </p:nvSpPr>
        <p:spPr>
          <a:xfrm>
            <a:off x="1513113" y="3340555"/>
            <a:ext cx="5399315" cy="3701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38847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57DAC-633C-B28B-44C6-EF41C1076C35}"/>
              </a:ext>
            </a:extLst>
          </p:cNvPr>
          <p:cNvSpPr>
            <a:spLocks noGrp="1"/>
          </p:cNvSpPr>
          <p:nvPr>
            <p:ph type="title"/>
          </p:nvPr>
        </p:nvSpPr>
        <p:spPr/>
        <p:txBody>
          <a:bodyPr>
            <a:normAutofit fontScale="90000"/>
          </a:bodyPr>
          <a:lstStyle/>
          <a:p>
            <a:r>
              <a:rPr lang="en-US" dirty="0"/>
              <a:t>This presentation will combine lecture materials with a live tutorial on non-canonical amino acid parameter creation</a:t>
            </a:r>
          </a:p>
        </p:txBody>
      </p:sp>
      <p:sp>
        <p:nvSpPr>
          <p:cNvPr id="3" name="Content Placeholder 2">
            <a:extLst>
              <a:ext uri="{FF2B5EF4-FFF2-40B4-BE49-F238E27FC236}">
                <a16:creationId xmlns:a16="http://schemas.microsoft.com/office/drawing/2014/main" id="{3AF84546-57CB-AB5B-EA06-32135F842A9A}"/>
              </a:ext>
            </a:extLst>
          </p:cNvPr>
          <p:cNvSpPr>
            <a:spLocks noGrp="1"/>
          </p:cNvSpPr>
          <p:nvPr>
            <p:ph idx="1"/>
          </p:nvPr>
        </p:nvSpPr>
        <p:spPr/>
        <p:txBody>
          <a:bodyPr>
            <a:normAutofit/>
          </a:bodyPr>
          <a:lstStyle/>
          <a:p>
            <a:pPr marL="457200" indent="-457200">
              <a:buFont typeface="+mj-lt"/>
              <a:buAutoNum type="arabicPeriod"/>
            </a:pPr>
            <a:r>
              <a:rPr lang="en-US" dirty="0"/>
              <a:t>Overview of Rosetta params files</a:t>
            </a:r>
          </a:p>
          <a:p>
            <a:pPr marL="457200" indent="-457200">
              <a:buFont typeface="+mj-lt"/>
              <a:buAutoNum type="arabicPeriod"/>
            </a:pPr>
            <a:endParaRPr lang="en-US" dirty="0"/>
          </a:p>
          <a:p>
            <a:pPr marL="457200" indent="-457200">
              <a:buFont typeface="+mj-lt"/>
              <a:buAutoNum type="arabicPeriod"/>
            </a:pPr>
            <a:r>
              <a:rPr lang="en-US" dirty="0"/>
              <a:t>Methods with which to generate rotamer libraries</a:t>
            </a:r>
          </a:p>
          <a:p>
            <a:pPr marL="457200" indent="-457200">
              <a:buFont typeface="+mj-lt"/>
              <a:buAutoNum type="arabicPeriod"/>
            </a:pPr>
            <a:endParaRPr lang="en-US" dirty="0"/>
          </a:p>
          <a:p>
            <a:pPr marL="457200" indent="-457200">
              <a:buFont typeface="+mj-lt"/>
              <a:buAutoNum type="arabicPeriod"/>
            </a:pPr>
            <a:r>
              <a:rPr lang="en-US" dirty="0"/>
              <a:t>Step-by-step summary of how to generate params files</a:t>
            </a:r>
          </a:p>
          <a:p>
            <a:pPr marL="457200" indent="-457200">
              <a:buFont typeface="+mj-lt"/>
              <a:buAutoNum type="arabicPeriod"/>
            </a:pPr>
            <a:endParaRPr lang="en-US" dirty="0"/>
          </a:p>
          <a:p>
            <a:pPr marL="457200" indent="-457200">
              <a:buFont typeface="+mj-lt"/>
              <a:buAutoNum type="arabicPeriod"/>
            </a:pPr>
            <a:r>
              <a:rPr lang="en-US" dirty="0"/>
              <a:t>Live tutorial on params generation</a:t>
            </a:r>
          </a:p>
          <a:p>
            <a:pPr marL="457200" indent="-457200">
              <a:buFont typeface="+mj-lt"/>
              <a:buAutoNum type="arabicPeriod"/>
            </a:pPr>
            <a:endParaRPr lang="en-US" dirty="0"/>
          </a:p>
          <a:p>
            <a:pPr marL="457200" indent="-457200">
              <a:buFont typeface="+mj-lt"/>
              <a:buAutoNum type="arabicPeriod"/>
            </a:pPr>
            <a:r>
              <a:rPr lang="en-US" dirty="0"/>
              <a:t>Discussion on reference energies for non-canonical amino acids</a:t>
            </a:r>
          </a:p>
        </p:txBody>
      </p:sp>
    </p:spTree>
    <p:extLst>
      <p:ext uri="{BB962C8B-B14F-4D97-AF65-F5344CB8AC3E}">
        <p14:creationId xmlns:p14="http://schemas.microsoft.com/office/powerpoint/2010/main" val="2850402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B1E90FC-CC24-3421-3BAD-2A6B9EE1498C}"/>
              </a:ext>
            </a:extLst>
          </p:cNvPr>
          <p:cNvSpPr>
            <a:spLocks noGrp="1"/>
          </p:cNvSpPr>
          <p:nvPr>
            <p:ph type="title"/>
          </p:nvPr>
        </p:nvSpPr>
        <p:spPr/>
        <p:txBody>
          <a:bodyPr>
            <a:normAutofit fontScale="90000"/>
          </a:bodyPr>
          <a:lstStyle/>
          <a:p>
            <a:r>
              <a:rPr lang="en-US" dirty="0"/>
              <a:t>The parent rotamer approach applies statistics from a suitably similar canonical amino acid</a:t>
            </a:r>
          </a:p>
        </p:txBody>
      </p:sp>
      <p:pic>
        <p:nvPicPr>
          <p:cNvPr id="3" name="Picture 2" descr="Chart, scatter chart&#10;&#10;Description automatically generated">
            <a:extLst>
              <a:ext uri="{FF2B5EF4-FFF2-40B4-BE49-F238E27FC236}">
                <a16:creationId xmlns:a16="http://schemas.microsoft.com/office/drawing/2014/main" id="{DA9D2B3D-C160-9531-5E39-CD662EDF1E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53544" y="1732739"/>
            <a:ext cx="6019799" cy="4558231"/>
          </a:xfrm>
          <a:prstGeom prst="rect">
            <a:avLst/>
          </a:prstGeom>
        </p:spPr>
      </p:pic>
      <p:sp>
        <p:nvSpPr>
          <p:cNvPr id="8" name="Rectangle 7">
            <a:extLst>
              <a:ext uri="{FF2B5EF4-FFF2-40B4-BE49-F238E27FC236}">
                <a16:creationId xmlns:a16="http://schemas.microsoft.com/office/drawing/2014/main" id="{7B3F11D0-458E-52BA-0882-CBDDA888ACD3}"/>
              </a:ext>
            </a:extLst>
          </p:cNvPr>
          <p:cNvSpPr/>
          <p:nvPr/>
        </p:nvSpPr>
        <p:spPr>
          <a:xfrm>
            <a:off x="10207266" y="5743852"/>
            <a:ext cx="777684" cy="186431"/>
          </a:xfrm>
          <a:prstGeom prst="rect">
            <a:avLst/>
          </a:prstGeom>
          <a:solidFill>
            <a:srgbClr val="0000E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6A74EE2-4B68-707F-D255-6CD25461B1DC}"/>
              </a:ext>
            </a:extLst>
          </p:cNvPr>
          <p:cNvSpPr/>
          <p:nvPr/>
        </p:nvSpPr>
        <p:spPr>
          <a:xfrm>
            <a:off x="10207266" y="6016543"/>
            <a:ext cx="777684" cy="186431"/>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FC56AC7A-0BE9-1090-EE3D-15DC2185AED4}"/>
              </a:ext>
            </a:extLst>
          </p:cNvPr>
          <p:cNvSpPr txBox="1"/>
          <p:nvPr/>
        </p:nvSpPr>
        <p:spPr>
          <a:xfrm>
            <a:off x="11073984" y="5647211"/>
            <a:ext cx="867645" cy="369332"/>
          </a:xfrm>
          <a:prstGeom prst="rect">
            <a:avLst/>
          </a:prstGeom>
          <a:noFill/>
        </p:spPr>
        <p:txBody>
          <a:bodyPr wrap="square" rtlCol="0">
            <a:spAutoFit/>
          </a:bodyPr>
          <a:lstStyle/>
          <a:p>
            <a:r>
              <a:rPr lang="en-US" dirty="0"/>
              <a:t>TRP</a:t>
            </a:r>
          </a:p>
        </p:txBody>
      </p:sp>
      <p:sp>
        <p:nvSpPr>
          <p:cNvPr id="11" name="TextBox 10">
            <a:extLst>
              <a:ext uri="{FF2B5EF4-FFF2-40B4-BE49-F238E27FC236}">
                <a16:creationId xmlns:a16="http://schemas.microsoft.com/office/drawing/2014/main" id="{565B58EA-1EAF-AE7D-D6D5-CA18A64B365D}"/>
              </a:ext>
            </a:extLst>
          </p:cNvPr>
          <p:cNvSpPr txBox="1"/>
          <p:nvPr/>
        </p:nvSpPr>
        <p:spPr>
          <a:xfrm>
            <a:off x="11073984" y="5925092"/>
            <a:ext cx="867645" cy="369332"/>
          </a:xfrm>
          <a:prstGeom prst="rect">
            <a:avLst/>
          </a:prstGeom>
          <a:noFill/>
        </p:spPr>
        <p:txBody>
          <a:bodyPr wrap="square" rtlCol="0">
            <a:spAutoFit/>
          </a:bodyPr>
          <a:lstStyle/>
          <a:p>
            <a:r>
              <a:rPr lang="en-US" dirty="0"/>
              <a:t>5F-TRP</a:t>
            </a:r>
          </a:p>
        </p:txBody>
      </p:sp>
      <p:pic>
        <p:nvPicPr>
          <p:cNvPr id="12" name="Picture 11" descr="A picture containing map&#10;&#10;Description automatically generated">
            <a:extLst>
              <a:ext uri="{FF2B5EF4-FFF2-40B4-BE49-F238E27FC236}">
                <a16:creationId xmlns:a16="http://schemas.microsoft.com/office/drawing/2014/main" id="{D3E4A769-8187-29E3-3B2F-DC196FA1FA9D}"/>
              </a:ext>
            </a:extLst>
          </p:cNvPr>
          <p:cNvPicPr>
            <a:picLocks noChangeAspect="1"/>
          </p:cNvPicPr>
          <p:nvPr/>
        </p:nvPicPr>
        <p:blipFill rotWithShape="1">
          <a:blip r:embed="rId3">
            <a:extLst>
              <a:ext uri="{28A0092B-C50C-407E-A947-70E740481C1C}">
                <a14:useLocalDpi xmlns:a14="http://schemas.microsoft.com/office/drawing/2010/main" val="0"/>
              </a:ext>
            </a:extLst>
          </a:blip>
          <a:srcRect l="36473" t="8056" r="37210" b="4179"/>
          <a:stretch/>
        </p:blipFill>
        <p:spPr>
          <a:xfrm>
            <a:off x="1269661" y="1946835"/>
            <a:ext cx="2097991" cy="4130038"/>
          </a:xfrm>
          <a:prstGeom prst="rect">
            <a:avLst/>
          </a:prstGeom>
        </p:spPr>
      </p:pic>
    </p:spTree>
    <p:extLst>
      <p:ext uri="{BB962C8B-B14F-4D97-AF65-F5344CB8AC3E}">
        <p14:creationId xmlns:p14="http://schemas.microsoft.com/office/powerpoint/2010/main" val="40150914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Chart, scatter chart&#10;&#10;Description automatically generated">
            <a:extLst>
              <a:ext uri="{FF2B5EF4-FFF2-40B4-BE49-F238E27FC236}">
                <a16:creationId xmlns:a16="http://schemas.microsoft.com/office/drawing/2014/main" id="{971531B2-C92D-455F-8316-A278AFD7DD56}"/>
              </a:ext>
            </a:extLst>
          </p:cNvPr>
          <p:cNvPicPr>
            <a:picLocks noChangeAspect="1"/>
          </p:cNvPicPr>
          <p:nvPr/>
        </p:nvPicPr>
        <p:blipFill rotWithShape="1">
          <a:blip r:embed="rId2">
            <a:extLst>
              <a:ext uri="{28A0092B-C50C-407E-A947-70E740481C1C}">
                <a14:useLocalDpi xmlns:a14="http://schemas.microsoft.com/office/drawing/2010/main" val="0"/>
              </a:ext>
            </a:extLst>
          </a:blip>
          <a:srcRect l="51828"/>
          <a:stretch/>
        </p:blipFill>
        <p:spPr>
          <a:xfrm>
            <a:off x="1573774" y="2287718"/>
            <a:ext cx="2193203" cy="3434479"/>
          </a:xfrm>
          <a:prstGeom prst="rect">
            <a:avLst/>
          </a:prstGeom>
        </p:spPr>
      </p:pic>
      <p:pic>
        <p:nvPicPr>
          <p:cNvPr id="17" name="Picture 16" descr="Chart, scatter chart&#10;&#10;Description automatically generated">
            <a:extLst>
              <a:ext uri="{FF2B5EF4-FFF2-40B4-BE49-F238E27FC236}">
                <a16:creationId xmlns:a16="http://schemas.microsoft.com/office/drawing/2014/main" id="{5D353D44-D8E1-4FF0-BA86-091E66DAAFD3}"/>
              </a:ext>
            </a:extLst>
          </p:cNvPr>
          <p:cNvPicPr>
            <a:picLocks noChangeAspect="1"/>
          </p:cNvPicPr>
          <p:nvPr/>
        </p:nvPicPr>
        <p:blipFill rotWithShape="1">
          <a:blip r:embed="rId3">
            <a:extLst>
              <a:ext uri="{28A0092B-C50C-407E-A947-70E740481C1C}">
                <a14:useLocalDpi xmlns:a14="http://schemas.microsoft.com/office/drawing/2010/main" val="0"/>
              </a:ext>
            </a:extLst>
          </a:blip>
          <a:srcRect l="50757"/>
          <a:stretch/>
        </p:blipFill>
        <p:spPr>
          <a:xfrm>
            <a:off x="4149265" y="2275549"/>
            <a:ext cx="2260643" cy="3463113"/>
          </a:xfrm>
          <a:prstGeom prst="rect">
            <a:avLst/>
          </a:prstGeom>
        </p:spPr>
      </p:pic>
      <p:pic>
        <p:nvPicPr>
          <p:cNvPr id="19" name="Picture 18" descr="Chart, scatter chart&#10;&#10;Description automatically generated">
            <a:extLst>
              <a:ext uri="{FF2B5EF4-FFF2-40B4-BE49-F238E27FC236}">
                <a16:creationId xmlns:a16="http://schemas.microsoft.com/office/drawing/2014/main" id="{411A398A-9B95-4362-9CB8-36735C8C8B4A}"/>
              </a:ext>
            </a:extLst>
          </p:cNvPr>
          <p:cNvPicPr>
            <a:picLocks noChangeAspect="1"/>
          </p:cNvPicPr>
          <p:nvPr/>
        </p:nvPicPr>
        <p:blipFill rotWithShape="1">
          <a:blip r:embed="rId4">
            <a:extLst>
              <a:ext uri="{28A0092B-C50C-407E-A947-70E740481C1C}">
                <a14:useLocalDpi xmlns:a14="http://schemas.microsoft.com/office/drawing/2010/main" val="0"/>
              </a:ext>
            </a:extLst>
          </a:blip>
          <a:srcRect l="51660"/>
          <a:stretch/>
        </p:blipFill>
        <p:spPr>
          <a:xfrm>
            <a:off x="6792196" y="2306121"/>
            <a:ext cx="2199575" cy="3432541"/>
          </a:xfrm>
          <a:prstGeom prst="rect">
            <a:avLst/>
          </a:prstGeom>
        </p:spPr>
      </p:pic>
      <p:sp>
        <p:nvSpPr>
          <p:cNvPr id="20" name="Rectangle 19">
            <a:extLst>
              <a:ext uri="{FF2B5EF4-FFF2-40B4-BE49-F238E27FC236}">
                <a16:creationId xmlns:a16="http://schemas.microsoft.com/office/drawing/2014/main" id="{3B779519-9414-4957-9BCF-24AF32701C17}"/>
              </a:ext>
            </a:extLst>
          </p:cNvPr>
          <p:cNvSpPr/>
          <p:nvPr/>
        </p:nvSpPr>
        <p:spPr>
          <a:xfrm>
            <a:off x="9554122" y="5743852"/>
            <a:ext cx="777684" cy="186431"/>
          </a:xfrm>
          <a:prstGeom prst="rect">
            <a:avLst/>
          </a:prstGeom>
          <a:solidFill>
            <a:srgbClr val="0000E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453584C6-A234-4F1D-B55D-38329B873C85}"/>
              </a:ext>
            </a:extLst>
          </p:cNvPr>
          <p:cNvSpPr/>
          <p:nvPr/>
        </p:nvSpPr>
        <p:spPr>
          <a:xfrm>
            <a:off x="9554122" y="6016543"/>
            <a:ext cx="777684" cy="186431"/>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E3021C22-5713-4FC0-B64D-80A439EE495D}"/>
              </a:ext>
            </a:extLst>
          </p:cNvPr>
          <p:cNvSpPr txBox="1"/>
          <p:nvPr/>
        </p:nvSpPr>
        <p:spPr>
          <a:xfrm>
            <a:off x="10598908" y="5647211"/>
            <a:ext cx="1145220" cy="369332"/>
          </a:xfrm>
          <a:prstGeom prst="rect">
            <a:avLst/>
          </a:prstGeom>
          <a:noFill/>
        </p:spPr>
        <p:txBody>
          <a:bodyPr wrap="square" rtlCol="0">
            <a:spAutoFit/>
          </a:bodyPr>
          <a:lstStyle/>
          <a:p>
            <a:pPr algn="ctr"/>
            <a:r>
              <a:rPr lang="en-US" dirty="0"/>
              <a:t>Native</a:t>
            </a:r>
          </a:p>
        </p:txBody>
      </p:sp>
      <p:sp>
        <p:nvSpPr>
          <p:cNvPr id="23" name="TextBox 22">
            <a:extLst>
              <a:ext uri="{FF2B5EF4-FFF2-40B4-BE49-F238E27FC236}">
                <a16:creationId xmlns:a16="http://schemas.microsoft.com/office/drawing/2014/main" id="{7E989DE2-5AFC-4520-B903-4C971BA3A24D}"/>
              </a:ext>
            </a:extLst>
          </p:cNvPr>
          <p:cNvSpPr txBox="1"/>
          <p:nvPr/>
        </p:nvSpPr>
        <p:spPr>
          <a:xfrm>
            <a:off x="10420840" y="5925092"/>
            <a:ext cx="1501356" cy="369332"/>
          </a:xfrm>
          <a:prstGeom prst="rect">
            <a:avLst/>
          </a:prstGeom>
          <a:noFill/>
        </p:spPr>
        <p:txBody>
          <a:bodyPr wrap="square" rtlCol="0">
            <a:spAutoFit/>
          </a:bodyPr>
          <a:lstStyle/>
          <a:p>
            <a:pPr algn="ctr"/>
            <a:r>
              <a:rPr lang="en-US" dirty="0"/>
              <a:t>Params Test</a:t>
            </a:r>
          </a:p>
        </p:txBody>
      </p:sp>
      <p:sp>
        <p:nvSpPr>
          <p:cNvPr id="24" name="Title 1">
            <a:extLst>
              <a:ext uri="{FF2B5EF4-FFF2-40B4-BE49-F238E27FC236}">
                <a16:creationId xmlns:a16="http://schemas.microsoft.com/office/drawing/2014/main" id="{211B3444-3068-486F-AA63-9088E9FE2B10}"/>
              </a:ext>
            </a:extLst>
          </p:cNvPr>
          <p:cNvSpPr txBox="1">
            <a:spLocks/>
          </p:cNvSpPr>
          <p:nvPr/>
        </p:nvSpPr>
        <p:spPr>
          <a:xfrm>
            <a:off x="1097280" y="200458"/>
            <a:ext cx="10058400" cy="1450757"/>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ctr"/>
            <a:r>
              <a:rPr lang="en-US" sz="2800" dirty="0">
                <a:solidFill>
                  <a:schemeClr val="tx1">
                    <a:lumMod val="85000"/>
                    <a:lumOff val="15000"/>
                  </a:schemeClr>
                </a:solidFill>
              </a:rPr>
              <a:t>Generating non-canonical amino acid parameters for canonical amino acids using the parent rotamer approach demonstrates success in sampling expected chi1/chi2 distributions</a:t>
            </a:r>
          </a:p>
        </p:txBody>
      </p:sp>
      <p:sp>
        <p:nvSpPr>
          <p:cNvPr id="25" name="TextBox 24">
            <a:extLst>
              <a:ext uri="{FF2B5EF4-FFF2-40B4-BE49-F238E27FC236}">
                <a16:creationId xmlns:a16="http://schemas.microsoft.com/office/drawing/2014/main" id="{8ADD6510-6A31-4A65-8D98-0430B7A634B0}"/>
              </a:ext>
            </a:extLst>
          </p:cNvPr>
          <p:cNvSpPr txBox="1"/>
          <p:nvPr/>
        </p:nvSpPr>
        <p:spPr>
          <a:xfrm>
            <a:off x="2222106" y="1918386"/>
            <a:ext cx="1145220" cy="369332"/>
          </a:xfrm>
          <a:prstGeom prst="rect">
            <a:avLst/>
          </a:prstGeom>
          <a:noFill/>
        </p:spPr>
        <p:txBody>
          <a:bodyPr wrap="square" rtlCol="0">
            <a:spAutoFit/>
          </a:bodyPr>
          <a:lstStyle/>
          <a:p>
            <a:pPr algn="ctr"/>
            <a:r>
              <a:rPr lang="en-US" dirty="0"/>
              <a:t>PHE</a:t>
            </a:r>
          </a:p>
        </p:txBody>
      </p:sp>
      <p:sp>
        <p:nvSpPr>
          <p:cNvPr id="26" name="TextBox 25">
            <a:extLst>
              <a:ext uri="{FF2B5EF4-FFF2-40B4-BE49-F238E27FC236}">
                <a16:creationId xmlns:a16="http://schemas.microsoft.com/office/drawing/2014/main" id="{B10E1F97-EABE-45FD-8403-18EB9569673B}"/>
              </a:ext>
            </a:extLst>
          </p:cNvPr>
          <p:cNvSpPr txBox="1"/>
          <p:nvPr/>
        </p:nvSpPr>
        <p:spPr>
          <a:xfrm>
            <a:off x="4796530" y="1918386"/>
            <a:ext cx="1145220" cy="369332"/>
          </a:xfrm>
          <a:prstGeom prst="rect">
            <a:avLst/>
          </a:prstGeom>
          <a:noFill/>
        </p:spPr>
        <p:txBody>
          <a:bodyPr wrap="square" rtlCol="0">
            <a:spAutoFit/>
          </a:bodyPr>
          <a:lstStyle/>
          <a:p>
            <a:pPr algn="ctr"/>
            <a:r>
              <a:rPr lang="en-US" dirty="0"/>
              <a:t>ASP</a:t>
            </a:r>
          </a:p>
        </p:txBody>
      </p:sp>
      <p:sp>
        <p:nvSpPr>
          <p:cNvPr id="27" name="TextBox 26">
            <a:extLst>
              <a:ext uri="{FF2B5EF4-FFF2-40B4-BE49-F238E27FC236}">
                <a16:creationId xmlns:a16="http://schemas.microsoft.com/office/drawing/2014/main" id="{952D6BF1-F033-465B-AFFD-80CE60593382}"/>
              </a:ext>
            </a:extLst>
          </p:cNvPr>
          <p:cNvSpPr txBox="1"/>
          <p:nvPr/>
        </p:nvSpPr>
        <p:spPr>
          <a:xfrm>
            <a:off x="7319374" y="1918386"/>
            <a:ext cx="1145220" cy="369332"/>
          </a:xfrm>
          <a:prstGeom prst="rect">
            <a:avLst/>
          </a:prstGeom>
          <a:noFill/>
        </p:spPr>
        <p:txBody>
          <a:bodyPr wrap="square" rtlCol="0">
            <a:spAutoFit/>
          </a:bodyPr>
          <a:lstStyle/>
          <a:p>
            <a:pPr algn="ctr"/>
            <a:r>
              <a:rPr lang="en-US" dirty="0"/>
              <a:t>MET</a:t>
            </a:r>
          </a:p>
        </p:txBody>
      </p:sp>
      <p:sp>
        <p:nvSpPr>
          <p:cNvPr id="28" name="TextBox 27">
            <a:extLst>
              <a:ext uri="{FF2B5EF4-FFF2-40B4-BE49-F238E27FC236}">
                <a16:creationId xmlns:a16="http://schemas.microsoft.com/office/drawing/2014/main" id="{D1971DBB-A8DF-401D-8A8C-F1CEDEAEF417}"/>
              </a:ext>
            </a:extLst>
          </p:cNvPr>
          <p:cNvSpPr txBox="1"/>
          <p:nvPr/>
        </p:nvSpPr>
        <p:spPr>
          <a:xfrm>
            <a:off x="-49098" y="5916413"/>
            <a:ext cx="6145098" cy="369332"/>
          </a:xfrm>
          <a:prstGeom prst="rect">
            <a:avLst/>
          </a:prstGeom>
          <a:noFill/>
        </p:spPr>
        <p:txBody>
          <a:bodyPr wrap="square" rtlCol="0">
            <a:spAutoFit/>
          </a:bodyPr>
          <a:lstStyle/>
          <a:p>
            <a:pPr algn="ctr"/>
            <a:r>
              <a:rPr lang="en-US" dirty="0"/>
              <a:t>*Consistent results across all CAAs with chi1 and chi2 dihedrals</a:t>
            </a:r>
          </a:p>
        </p:txBody>
      </p:sp>
    </p:spTree>
    <p:extLst>
      <p:ext uri="{BB962C8B-B14F-4D97-AF65-F5344CB8AC3E}">
        <p14:creationId xmlns:p14="http://schemas.microsoft.com/office/powerpoint/2010/main" val="42597281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B1E90FC-CC24-3421-3BAD-2A6B9EE1498C}"/>
              </a:ext>
            </a:extLst>
          </p:cNvPr>
          <p:cNvSpPr>
            <a:spLocks noGrp="1"/>
          </p:cNvSpPr>
          <p:nvPr>
            <p:ph type="title"/>
          </p:nvPr>
        </p:nvSpPr>
        <p:spPr>
          <a:xfrm>
            <a:off x="838200" y="591769"/>
            <a:ext cx="10515600" cy="715053"/>
          </a:xfrm>
        </p:spPr>
        <p:txBody>
          <a:bodyPr>
            <a:normAutofit fontScale="90000"/>
          </a:bodyPr>
          <a:lstStyle/>
          <a:p>
            <a:r>
              <a:rPr lang="en-US" dirty="0"/>
              <a:t>The MakeRotLib application can be used to compute backbone-dependent probabilities of discrete sidechain conformers</a:t>
            </a:r>
          </a:p>
        </p:txBody>
      </p:sp>
      <p:pic>
        <p:nvPicPr>
          <p:cNvPr id="4100" name="Picture 4">
            <a:extLst>
              <a:ext uri="{FF2B5EF4-FFF2-40B4-BE49-F238E27FC236}">
                <a16:creationId xmlns:a16="http://schemas.microsoft.com/office/drawing/2014/main" id="{5AE3DE9F-CE08-DA79-0FD6-91EEE50015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4023" y="2107916"/>
            <a:ext cx="11343954" cy="369417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A68DBC76-85CD-C23F-11FB-C5ABB911BD4B}"/>
              </a:ext>
            </a:extLst>
          </p:cNvPr>
          <p:cNvSpPr txBox="1"/>
          <p:nvPr/>
        </p:nvSpPr>
        <p:spPr>
          <a:xfrm>
            <a:off x="0" y="6533334"/>
            <a:ext cx="10689771" cy="369332"/>
          </a:xfrm>
          <a:prstGeom prst="rect">
            <a:avLst/>
          </a:prstGeom>
          <a:noFill/>
        </p:spPr>
        <p:txBody>
          <a:bodyPr wrap="square">
            <a:spAutoFit/>
          </a:bodyPr>
          <a:lstStyle/>
          <a:p>
            <a:r>
              <a:rPr lang="en-US" dirty="0"/>
              <a:t>Renfrew et al., 2012, </a:t>
            </a:r>
            <a:r>
              <a:rPr lang="en-US" i="1" dirty="0"/>
              <a:t>PLOS One, </a:t>
            </a:r>
            <a:r>
              <a:rPr lang="en-US" dirty="0">
                <a:hlinkClick r:id="rId3"/>
              </a:rPr>
              <a:t>https://journals.plos.org/plosone/article?id=10.1371/journal.pone.0032637</a:t>
            </a:r>
            <a:r>
              <a:rPr lang="en-US" dirty="0"/>
              <a:t> </a:t>
            </a:r>
          </a:p>
        </p:txBody>
      </p:sp>
    </p:spTree>
    <p:extLst>
      <p:ext uri="{BB962C8B-B14F-4D97-AF65-F5344CB8AC3E}">
        <p14:creationId xmlns:p14="http://schemas.microsoft.com/office/powerpoint/2010/main" val="17936215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B1E90FC-CC24-3421-3BAD-2A6B9EE1498C}"/>
              </a:ext>
            </a:extLst>
          </p:cNvPr>
          <p:cNvSpPr>
            <a:spLocks noGrp="1"/>
          </p:cNvSpPr>
          <p:nvPr>
            <p:ph type="title"/>
          </p:nvPr>
        </p:nvSpPr>
        <p:spPr>
          <a:xfrm>
            <a:off x="838200" y="591769"/>
            <a:ext cx="10515600" cy="715053"/>
          </a:xfrm>
        </p:spPr>
        <p:txBody>
          <a:bodyPr>
            <a:normAutofit fontScale="90000"/>
          </a:bodyPr>
          <a:lstStyle/>
          <a:p>
            <a:r>
              <a:rPr lang="en-US" dirty="0"/>
              <a:t>The MakeRotLib application can be used to compute backbone-dependent probabilities of discrete sidechain conformers</a:t>
            </a:r>
          </a:p>
        </p:txBody>
      </p:sp>
      <p:sp>
        <p:nvSpPr>
          <p:cNvPr id="3" name="Content Placeholder 2">
            <a:extLst>
              <a:ext uri="{FF2B5EF4-FFF2-40B4-BE49-F238E27FC236}">
                <a16:creationId xmlns:a16="http://schemas.microsoft.com/office/drawing/2014/main" id="{6359F65F-4D26-6F6C-2C51-91CFAF25BD00}"/>
              </a:ext>
            </a:extLst>
          </p:cNvPr>
          <p:cNvSpPr>
            <a:spLocks noGrp="1"/>
          </p:cNvSpPr>
          <p:nvPr>
            <p:ph idx="1"/>
          </p:nvPr>
        </p:nvSpPr>
        <p:spPr>
          <a:xfrm>
            <a:off x="205468" y="2366714"/>
            <a:ext cx="8240486" cy="3747861"/>
          </a:xfrm>
        </p:spPr>
        <p:txBody>
          <a:bodyPr>
            <a:normAutofit/>
          </a:bodyPr>
          <a:lstStyle/>
          <a:p>
            <a:pPr marL="0" indent="0">
              <a:lnSpc>
                <a:spcPct val="110000"/>
              </a:lnSpc>
              <a:spcBef>
                <a:spcPts val="0"/>
              </a:spcBef>
              <a:buNone/>
            </a:pPr>
            <a:r>
              <a:rPr lang="en-US" sz="1800" dirty="0">
                <a:solidFill>
                  <a:prstClr val="black"/>
                </a:solidFill>
                <a:latin typeface="Lucida Console" panose="020B0609040504020204" pitchFamily="49" charset="0"/>
              </a:rPr>
              <a:t>AA_NAME 5FW</a:t>
            </a:r>
          </a:p>
          <a:p>
            <a:pPr marL="0" indent="0">
              <a:lnSpc>
                <a:spcPct val="110000"/>
              </a:lnSpc>
              <a:spcBef>
                <a:spcPts val="0"/>
              </a:spcBef>
              <a:buNone/>
            </a:pPr>
            <a:r>
              <a:rPr lang="en-US" sz="1800" dirty="0">
                <a:solidFill>
                  <a:prstClr val="black"/>
                </a:solidFill>
                <a:latin typeface="Lucida Console" panose="020B0609040504020204" pitchFamily="49" charset="0"/>
              </a:rPr>
              <a:t>OMG_RANGE 180 180 1</a:t>
            </a:r>
          </a:p>
          <a:p>
            <a:pPr marL="0" indent="0">
              <a:lnSpc>
                <a:spcPct val="110000"/>
              </a:lnSpc>
              <a:spcBef>
                <a:spcPts val="0"/>
              </a:spcBef>
              <a:buNone/>
            </a:pPr>
            <a:r>
              <a:rPr lang="fr-FR" sz="1800" dirty="0">
                <a:solidFill>
                  <a:prstClr val="black"/>
                </a:solidFill>
                <a:latin typeface="Lucida Console" panose="020B0609040504020204" pitchFamily="49" charset="0"/>
              </a:rPr>
              <a:t>PHI_RANGE -180 180 10</a:t>
            </a:r>
          </a:p>
          <a:p>
            <a:pPr marL="0" indent="0">
              <a:lnSpc>
                <a:spcPct val="110000"/>
              </a:lnSpc>
              <a:spcBef>
                <a:spcPts val="0"/>
              </a:spcBef>
              <a:buNone/>
            </a:pPr>
            <a:r>
              <a:rPr lang="fr-FR" sz="1800" dirty="0">
                <a:solidFill>
                  <a:prstClr val="black"/>
                </a:solidFill>
                <a:latin typeface="Lucida Console" panose="020B0609040504020204" pitchFamily="49" charset="0"/>
              </a:rPr>
              <a:t>PSI_RANGE -180 180 10</a:t>
            </a:r>
          </a:p>
          <a:p>
            <a:pPr marL="0" indent="0">
              <a:lnSpc>
                <a:spcPct val="110000"/>
              </a:lnSpc>
              <a:spcBef>
                <a:spcPts val="0"/>
              </a:spcBef>
              <a:buNone/>
            </a:pPr>
            <a:r>
              <a:rPr lang="en-US" sz="1800" dirty="0">
                <a:solidFill>
                  <a:prstClr val="black"/>
                </a:solidFill>
                <a:latin typeface="Lucida Console" panose="020B0609040504020204" pitchFamily="49" charset="0"/>
              </a:rPr>
              <a:t>EPS_RANGE 180 180 1</a:t>
            </a:r>
          </a:p>
          <a:p>
            <a:pPr marL="0" indent="0">
              <a:lnSpc>
                <a:spcPct val="110000"/>
              </a:lnSpc>
              <a:spcBef>
                <a:spcPts val="0"/>
              </a:spcBef>
              <a:buNone/>
            </a:pPr>
            <a:r>
              <a:rPr lang="en-US" sz="1800" dirty="0">
                <a:solidFill>
                  <a:prstClr val="black"/>
                </a:solidFill>
                <a:latin typeface="Lucida Console" panose="020B0609040504020204" pitchFamily="49" charset="0"/>
              </a:rPr>
              <a:t>NUM_CHI 2</a:t>
            </a:r>
          </a:p>
          <a:p>
            <a:pPr marL="0" indent="0">
              <a:lnSpc>
                <a:spcPct val="110000"/>
              </a:lnSpc>
              <a:spcBef>
                <a:spcPts val="0"/>
              </a:spcBef>
              <a:buNone/>
            </a:pPr>
            <a:r>
              <a:rPr lang="en-US" sz="1800" dirty="0">
                <a:solidFill>
                  <a:prstClr val="black"/>
                </a:solidFill>
                <a:latin typeface="Lucida Console" panose="020B0609040504020204" pitchFamily="49" charset="0"/>
              </a:rPr>
              <a:t>NUM_BB 2</a:t>
            </a:r>
          </a:p>
          <a:p>
            <a:pPr marL="0" indent="0">
              <a:lnSpc>
                <a:spcPct val="110000"/>
              </a:lnSpc>
              <a:spcBef>
                <a:spcPts val="0"/>
              </a:spcBef>
              <a:buNone/>
            </a:pPr>
            <a:r>
              <a:rPr lang="it-IT" sz="1800" dirty="0">
                <a:solidFill>
                  <a:prstClr val="black"/>
                </a:solidFill>
                <a:latin typeface="Lucida Console" panose="020B0609040504020204" pitchFamily="49" charset="0"/>
              </a:rPr>
              <a:t>CHI_RANGE 1 0  330  30</a:t>
            </a:r>
          </a:p>
          <a:p>
            <a:pPr marL="0" indent="0">
              <a:lnSpc>
                <a:spcPct val="110000"/>
              </a:lnSpc>
              <a:spcBef>
                <a:spcPts val="0"/>
              </a:spcBef>
              <a:buNone/>
            </a:pPr>
            <a:r>
              <a:rPr lang="it-IT" sz="1800" dirty="0">
                <a:solidFill>
                  <a:prstClr val="black"/>
                </a:solidFill>
                <a:latin typeface="Lucida Console" panose="020B0609040504020204" pitchFamily="49" charset="0"/>
              </a:rPr>
              <a:t>CHI_RANGE 2 0  330  30</a:t>
            </a:r>
          </a:p>
          <a:p>
            <a:pPr marL="0" indent="0">
              <a:lnSpc>
                <a:spcPct val="110000"/>
              </a:lnSpc>
              <a:spcBef>
                <a:spcPts val="0"/>
              </a:spcBef>
              <a:buNone/>
            </a:pPr>
            <a:r>
              <a:rPr lang="de-DE" sz="1800" dirty="0">
                <a:solidFill>
                  <a:prstClr val="black"/>
                </a:solidFill>
                <a:latin typeface="Lucida Console" panose="020B0609040504020204" pitchFamily="49" charset="0"/>
              </a:rPr>
              <a:t>ROTWELLS 1 3  60 180 300</a:t>
            </a:r>
          </a:p>
          <a:p>
            <a:pPr marL="0" indent="0">
              <a:lnSpc>
                <a:spcPct val="110000"/>
              </a:lnSpc>
              <a:spcBef>
                <a:spcPts val="0"/>
              </a:spcBef>
              <a:buNone/>
            </a:pPr>
            <a:r>
              <a:rPr lang="de-DE" sz="1800" dirty="0">
                <a:solidFill>
                  <a:prstClr val="black"/>
                </a:solidFill>
                <a:latin typeface="Lucida Console" panose="020B0609040504020204" pitchFamily="49" charset="0"/>
              </a:rPr>
              <a:t>ROTWELLS 2 12 0 30 60 90 120 150 180 210 240 270 300 330</a:t>
            </a:r>
          </a:p>
          <a:p>
            <a:pPr marL="0" indent="0">
              <a:lnSpc>
                <a:spcPct val="110000"/>
              </a:lnSpc>
              <a:spcBef>
                <a:spcPts val="0"/>
              </a:spcBef>
              <a:buNone/>
            </a:pPr>
            <a:r>
              <a:rPr lang="en-US" sz="1800" dirty="0">
                <a:solidFill>
                  <a:prstClr val="black"/>
                </a:solidFill>
                <a:latin typeface="Lucida Console" panose="020B0609040504020204" pitchFamily="49" charset="0"/>
              </a:rPr>
              <a:t>TEMPERATURE 1</a:t>
            </a:r>
          </a:p>
        </p:txBody>
      </p:sp>
      <p:sp>
        <p:nvSpPr>
          <p:cNvPr id="7" name="TextBox 6">
            <a:extLst>
              <a:ext uri="{FF2B5EF4-FFF2-40B4-BE49-F238E27FC236}">
                <a16:creationId xmlns:a16="http://schemas.microsoft.com/office/drawing/2014/main" id="{A868042C-C0EB-7259-1A11-BB0415C663CE}"/>
              </a:ext>
            </a:extLst>
          </p:cNvPr>
          <p:cNvSpPr txBox="1"/>
          <p:nvPr/>
        </p:nvSpPr>
        <p:spPr>
          <a:xfrm>
            <a:off x="3037114" y="6488668"/>
            <a:ext cx="9241972" cy="369332"/>
          </a:xfrm>
          <a:prstGeom prst="rect">
            <a:avLst/>
          </a:prstGeom>
          <a:noFill/>
        </p:spPr>
        <p:txBody>
          <a:bodyPr wrap="square">
            <a:spAutoFit/>
          </a:bodyPr>
          <a:lstStyle/>
          <a:p>
            <a:r>
              <a:rPr lang="en-US" dirty="0">
                <a:hlinkClick r:id="rId2"/>
              </a:rPr>
              <a:t>https://www.rosettacommons.org/docs/latest/application_documentation/utilities/make-rot-lib</a:t>
            </a:r>
            <a:r>
              <a:rPr lang="en-US" dirty="0"/>
              <a:t> </a:t>
            </a:r>
          </a:p>
        </p:txBody>
      </p:sp>
      <p:pic>
        <p:nvPicPr>
          <p:cNvPr id="6" name="Picture 2">
            <a:extLst>
              <a:ext uri="{FF2B5EF4-FFF2-40B4-BE49-F238E27FC236}">
                <a16:creationId xmlns:a16="http://schemas.microsoft.com/office/drawing/2014/main" id="{41E6DF1B-5ADC-132D-357B-C69286706A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95135" y="1851020"/>
            <a:ext cx="4491397" cy="31559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0162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B1E90FC-CC24-3421-3BAD-2A6B9EE1498C}"/>
              </a:ext>
            </a:extLst>
          </p:cNvPr>
          <p:cNvSpPr>
            <a:spLocks noGrp="1"/>
          </p:cNvSpPr>
          <p:nvPr>
            <p:ph type="title"/>
          </p:nvPr>
        </p:nvSpPr>
        <p:spPr>
          <a:xfrm>
            <a:off x="838200" y="591769"/>
            <a:ext cx="10515600" cy="715053"/>
          </a:xfrm>
        </p:spPr>
        <p:txBody>
          <a:bodyPr>
            <a:noAutofit/>
          </a:bodyPr>
          <a:lstStyle/>
          <a:p>
            <a:r>
              <a:rPr lang="en-US" sz="2800" dirty="0"/>
              <a:t>The MakeRotLib application can be used to compute backbone-dependent probabilities of discrete sidechain conformers</a:t>
            </a:r>
          </a:p>
        </p:txBody>
      </p:sp>
      <p:sp>
        <p:nvSpPr>
          <p:cNvPr id="5" name="Content Placeholder 4">
            <a:extLst>
              <a:ext uri="{FF2B5EF4-FFF2-40B4-BE49-F238E27FC236}">
                <a16:creationId xmlns:a16="http://schemas.microsoft.com/office/drawing/2014/main" id="{D2362E39-C59B-0608-357A-08AD1F41DA11}"/>
              </a:ext>
            </a:extLst>
          </p:cNvPr>
          <p:cNvSpPr>
            <a:spLocks noGrp="1"/>
          </p:cNvSpPr>
          <p:nvPr>
            <p:ph idx="1"/>
          </p:nvPr>
        </p:nvSpPr>
        <p:spPr>
          <a:xfrm>
            <a:off x="838200" y="4270160"/>
            <a:ext cx="10515600" cy="1847612"/>
          </a:xfrm>
        </p:spPr>
        <p:txBody>
          <a:bodyPr>
            <a:normAutofit fontScale="92500" lnSpcReduction="10000"/>
          </a:bodyPr>
          <a:lstStyle/>
          <a:p>
            <a:pPr lvl="1">
              <a:buFont typeface="Wingdings" panose="05000000000000000000" pitchFamily="2" charset="2"/>
              <a:buChar char="ü"/>
            </a:pPr>
            <a:r>
              <a:rPr lang="en-US" dirty="0">
                <a:solidFill>
                  <a:srgbClr val="00B050"/>
                </a:solidFill>
              </a:rPr>
              <a:t>Can be used to obtain high-probability </a:t>
            </a:r>
            <a:r>
              <a:rPr lang="en-US" dirty="0" err="1">
                <a:solidFill>
                  <a:srgbClr val="00B050"/>
                </a:solidFill>
              </a:rPr>
              <a:t>rotameric</a:t>
            </a:r>
            <a:r>
              <a:rPr lang="en-US" dirty="0">
                <a:solidFill>
                  <a:srgbClr val="00B050"/>
                </a:solidFill>
              </a:rPr>
              <a:t> states without statistical data</a:t>
            </a:r>
          </a:p>
          <a:p>
            <a:pPr lvl="1">
              <a:buFont typeface="Wingdings" panose="05000000000000000000" pitchFamily="2" charset="2"/>
              <a:buChar char="ü"/>
            </a:pPr>
            <a:r>
              <a:rPr lang="en-US" dirty="0">
                <a:solidFill>
                  <a:srgbClr val="00B050"/>
                </a:solidFill>
              </a:rPr>
              <a:t>Highly customizable</a:t>
            </a:r>
          </a:p>
          <a:p>
            <a:pPr lvl="1">
              <a:buFont typeface="Calibri" panose="020F0502020204030204" pitchFamily="34" charset="0"/>
              <a:buChar char="X"/>
            </a:pPr>
            <a:r>
              <a:rPr lang="en-US" dirty="0">
                <a:solidFill>
                  <a:srgbClr val="FF0000"/>
                </a:solidFill>
              </a:rPr>
              <a:t>May require </a:t>
            </a:r>
            <a:r>
              <a:rPr lang="en-US" i="1" dirty="0">
                <a:solidFill>
                  <a:srgbClr val="FF0000"/>
                </a:solidFill>
              </a:rPr>
              <a:t>a priori </a:t>
            </a:r>
            <a:r>
              <a:rPr lang="en-US" dirty="0">
                <a:solidFill>
                  <a:srgbClr val="FF0000"/>
                </a:solidFill>
              </a:rPr>
              <a:t> knowledge of likely rotamers to obtain “native-like” distributions (i.e., may lead to systemic error in packing tasks)</a:t>
            </a:r>
          </a:p>
          <a:p>
            <a:pPr lvl="1">
              <a:buFont typeface="Calibri" panose="020F0502020204030204" pitchFamily="34" charset="0"/>
              <a:buChar char="X"/>
            </a:pPr>
            <a:r>
              <a:rPr lang="en-US" dirty="0">
                <a:solidFill>
                  <a:srgbClr val="FF0000"/>
                </a:solidFill>
              </a:rPr>
              <a:t>Becomes computationally expensive with larger residues or increasing resolution</a:t>
            </a:r>
          </a:p>
          <a:p>
            <a:pPr lvl="1">
              <a:buFont typeface="Calibri" panose="020F0502020204030204" pitchFamily="34" charset="0"/>
              <a:buChar char="X"/>
            </a:pPr>
            <a:r>
              <a:rPr lang="en-US" dirty="0">
                <a:solidFill>
                  <a:srgbClr val="FF0000"/>
                </a:solidFill>
              </a:rPr>
              <a:t>Limited to 4 chi rotamer probability bins</a:t>
            </a:r>
            <a:endParaRPr lang="en-US" dirty="0"/>
          </a:p>
          <a:p>
            <a:pPr marL="457200" lvl="1" indent="0">
              <a:buNone/>
            </a:pPr>
            <a:endParaRPr lang="en-US" dirty="0"/>
          </a:p>
          <a:p>
            <a:pPr marL="0" indent="0">
              <a:buNone/>
            </a:pPr>
            <a:endParaRPr lang="en-US" dirty="0"/>
          </a:p>
        </p:txBody>
      </p:sp>
      <p:pic>
        <p:nvPicPr>
          <p:cNvPr id="3" name="Picture 2">
            <a:extLst>
              <a:ext uri="{FF2B5EF4-FFF2-40B4-BE49-F238E27FC236}">
                <a16:creationId xmlns:a16="http://schemas.microsoft.com/office/drawing/2014/main" id="{5327D9F4-5438-3A04-1DE3-2E3F42623888}"/>
              </a:ext>
            </a:extLst>
          </p:cNvPr>
          <p:cNvPicPr>
            <a:picLocks noChangeAspect="1"/>
          </p:cNvPicPr>
          <p:nvPr/>
        </p:nvPicPr>
        <p:blipFill rotWithShape="1">
          <a:blip r:embed="rId2"/>
          <a:srcRect t="84126" r="53274" b="8156"/>
          <a:stretch/>
        </p:blipFill>
        <p:spPr>
          <a:xfrm>
            <a:off x="963385" y="2660874"/>
            <a:ext cx="10265230" cy="953741"/>
          </a:xfrm>
          <a:prstGeom prst="rect">
            <a:avLst/>
          </a:prstGeom>
        </p:spPr>
      </p:pic>
    </p:spTree>
    <p:extLst>
      <p:ext uri="{BB962C8B-B14F-4D97-AF65-F5344CB8AC3E}">
        <p14:creationId xmlns:p14="http://schemas.microsoft.com/office/powerpoint/2010/main" val="33563509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B1E90FC-CC24-3421-3BAD-2A6B9EE1498C}"/>
              </a:ext>
            </a:extLst>
          </p:cNvPr>
          <p:cNvSpPr>
            <a:spLocks noGrp="1"/>
          </p:cNvSpPr>
          <p:nvPr>
            <p:ph type="title"/>
          </p:nvPr>
        </p:nvSpPr>
        <p:spPr>
          <a:xfrm>
            <a:off x="838200" y="641496"/>
            <a:ext cx="10515600" cy="715053"/>
          </a:xfrm>
        </p:spPr>
        <p:txBody>
          <a:bodyPr>
            <a:noAutofit/>
          </a:bodyPr>
          <a:lstStyle/>
          <a:p>
            <a:r>
              <a:rPr lang="en-US" sz="2800" dirty="0"/>
              <a:t>The </a:t>
            </a:r>
            <a:r>
              <a:rPr lang="en-US" sz="2800" dirty="0" err="1"/>
              <a:t>MakeRotLib</a:t>
            </a:r>
            <a:r>
              <a:rPr lang="en-US" sz="2800" dirty="0"/>
              <a:t> application can be used to compute backbone-dependent probabilities of discrete sidechain conformers</a:t>
            </a:r>
          </a:p>
        </p:txBody>
      </p:sp>
      <p:sp>
        <p:nvSpPr>
          <p:cNvPr id="8" name="Rectangle 7">
            <a:extLst>
              <a:ext uri="{FF2B5EF4-FFF2-40B4-BE49-F238E27FC236}">
                <a16:creationId xmlns:a16="http://schemas.microsoft.com/office/drawing/2014/main" id="{7B3F11D0-458E-52BA-0882-CBDDA888ACD3}"/>
              </a:ext>
            </a:extLst>
          </p:cNvPr>
          <p:cNvSpPr/>
          <p:nvPr/>
        </p:nvSpPr>
        <p:spPr>
          <a:xfrm>
            <a:off x="10207266" y="5743852"/>
            <a:ext cx="777684" cy="186431"/>
          </a:xfrm>
          <a:prstGeom prst="rect">
            <a:avLst/>
          </a:prstGeom>
          <a:solidFill>
            <a:srgbClr val="0000E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6A74EE2-4B68-707F-D255-6CD25461B1DC}"/>
              </a:ext>
            </a:extLst>
          </p:cNvPr>
          <p:cNvSpPr/>
          <p:nvPr/>
        </p:nvSpPr>
        <p:spPr>
          <a:xfrm>
            <a:off x="10207266" y="6016543"/>
            <a:ext cx="777684" cy="186431"/>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FC56AC7A-0BE9-1090-EE3D-15DC2185AED4}"/>
              </a:ext>
            </a:extLst>
          </p:cNvPr>
          <p:cNvSpPr txBox="1"/>
          <p:nvPr/>
        </p:nvSpPr>
        <p:spPr>
          <a:xfrm>
            <a:off x="11073984" y="5647211"/>
            <a:ext cx="867645" cy="369332"/>
          </a:xfrm>
          <a:prstGeom prst="rect">
            <a:avLst/>
          </a:prstGeom>
          <a:noFill/>
        </p:spPr>
        <p:txBody>
          <a:bodyPr wrap="square" rtlCol="0">
            <a:spAutoFit/>
          </a:bodyPr>
          <a:lstStyle/>
          <a:p>
            <a:r>
              <a:rPr lang="en-US" dirty="0"/>
              <a:t>TRP</a:t>
            </a:r>
          </a:p>
        </p:txBody>
      </p:sp>
      <p:sp>
        <p:nvSpPr>
          <p:cNvPr id="11" name="TextBox 10">
            <a:extLst>
              <a:ext uri="{FF2B5EF4-FFF2-40B4-BE49-F238E27FC236}">
                <a16:creationId xmlns:a16="http://schemas.microsoft.com/office/drawing/2014/main" id="{565B58EA-1EAF-AE7D-D6D5-CA18A64B365D}"/>
              </a:ext>
            </a:extLst>
          </p:cNvPr>
          <p:cNvSpPr txBox="1"/>
          <p:nvPr/>
        </p:nvSpPr>
        <p:spPr>
          <a:xfrm>
            <a:off x="11073984" y="5925092"/>
            <a:ext cx="867645" cy="369332"/>
          </a:xfrm>
          <a:prstGeom prst="rect">
            <a:avLst/>
          </a:prstGeom>
          <a:noFill/>
        </p:spPr>
        <p:txBody>
          <a:bodyPr wrap="square" rtlCol="0">
            <a:spAutoFit/>
          </a:bodyPr>
          <a:lstStyle/>
          <a:p>
            <a:r>
              <a:rPr lang="en-US" dirty="0"/>
              <a:t>5F-TRP</a:t>
            </a:r>
          </a:p>
        </p:txBody>
      </p:sp>
      <p:pic>
        <p:nvPicPr>
          <p:cNvPr id="12" name="Picture 11" descr="A picture containing map&#10;&#10;Description automatically generated">
            <a:extLst>
              <a:ext uri="{FF2B5EF4-FFF2-40B4-BE49-F238E27FC236}">
                <a16:creationId xmlns:a16="http://schemas.microsoft.com/office/drawing/2014/main" id="{D3E4A769-8187-29E3-3B2F-DC196FA1FA9D}"/>
              </a:ext>
            </a:extLst>
          </p:cNvPr>
          <p:cNvPicPr>
            <a:picLocks noChangeAspect="1"/>
          </p:cNvPicPr>
          <p:nvPr/>
        </p:nvPicPr>
        <p:blipFill rotWithShape="1">
          <a:blip r:embed="rId2">
            <a:extLst>
              <a:ext uri="{28A0092B-C50C-407E-A947-70E740481C1C}">
                <a14:useLocalDpi xmlns:a14="http://schemas.microsoft.com/office/drawing/2010/main" val="0"/>
              </a:ext>
            </a:extLst>
          </a:blip>
          <a:srcRect l="36473" t="8056" r="37210" b="4179"/>
          <a:stretch/>
        </p:blipFill>
        <p:spPr>
          <a:xfrm>
            <a:off x="1269661" y="1946835"/>
            <a:ext cx="2097991" cy="4130038"/>
          </a:xfrm>
          <a:prstGeom prst="rect">
            <a:avLst/>
          </a:prstGeom>
        </p:spPr>
      </p:pic>
      <p:pic>
        <p:nvPicPr>
          <p:cNvPr id="5" name="Picture 4" descr="Chart, scatter chart&#10;&#10;Description automatically generated">
            <a:extLst>
              <a:ext uri="{FF2B5EF4-FFF2-40B4-BE49-F238E27FC236}">
                <a16:creationId xmlns:a16="http://schemas.microsoft.com/office/drawing/2014/main" id="{069880F7-AB85-0157-6BD5-3B9C361B99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56686" y="1733310"/>
            <a:ext cx="6037982" cy="4572000"/>
          </a:xfrm>
          <a:prstGeom prst="rect">
            <a:avLst/>
          </a:prstGeom>
        </p:spPr>
      </p:pic>
    </p:spTree>
    <p:extLst>
      <p:ext uri="{BB962C8B-B14F-4D97-AF65-F5344CB8AC3E}">
        <p14:creationId xmlns:p14="http://schemas.microsoft.com/office/powerpoint/2010/main" val="10045547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B1E90FC-CC24-3421-3BAD-2A6B9EE1498C}"/>
              </a:ext>
            </a:extLst>
          </p:cNvPr>
          <p:cNvSpPr>
            <a:spLocks noGrp="1"/>
          </p:cNvSpPr>
          <p:nvPr>
            <p:ph type="title"/>
          </p:nvPr>
        </p:nvSpPr>
        <p:spPr>
          <a:xfrm>
            <a:off x="838200" y="591769"/>
            <a:ext cx="10515600" cy="715053"/>
          </a:xfrm>
        </p:spPr>
        <p:txBody>
          <a:bodyPr>
            <a:noAutofit/>
          </a:bodyPr>
          <a:lstStyle/>
          <a:p>
            <a:r>
              <a:rPr lang="en-US" sz="2800" dirty="0"/>
              <a:t>A rapid alternative approach to </a:t>
            </a:r>
            <a:r>
              <a:rPr lang="en-US" sz="2800" dirty="0" err="1"/>
              <a:t>MakeRotLib</a:t>
            </a:r>
            <a:r>
              <a:rPr lang="en-US" sz="2800" dirty="0"/>
              <a:t> is applying small molecule conformer generation algorithms to create the rotamer ensemble</a:t>
            </a:r>
          </a:p>
        </p:txBody>
      </p:sp>
      <p:pic>
        <p:nvPicPr>
          <p:cNvPr id="6" name="Picture 5">
            <a:extLst>
              <a:ext uri="{FF2B5EF4-FFF2-40B4-BE49-F238E27FC236}">
                <a16:creationId xmlns:a16="http://schemas.microsoft.com/office/drawing/2014/main" id="{852CFECF-56EE-61B9-AC8D-456FD6C55175}"/>
              </a:ext>
            </a:extLst>
          </p:cNvPr>
          <p:cNvPicPr>
            <a:picLocks noChangeAspect="1"/>
          </p:cNvPicPr>
          <p:nvPr/>
        </p:nvPicPr>
        <p:blipFill>
          <a:blip r:embed="rId2"/>
          <a:stretch>
            <a:fillRect/>
          </a:stretch>
        </p:blipFill>
        <p:spPr>
          <a:xfrm>
            <a:off x="318407" y="2359457"/>
            <a:ext cx="4762500" cy="3076575"/>
          </a:xfrm>
          <a:prstGeom prst="rect">
            <a:avLst/>
          </a:prstGeom>
        </p:spPr>
      </p:pic>
      <p:sp>
        <p:nvSpPr>
          <p:cNvPr id="8" name="TextBox 7">
            <a:extLst>
              <a:ext uri="{FF2B5EF4-FFF2-40B4-BE49-F238E27FC236}">
                <a16:creationId xmlns:a16="http://schemas.microsoft.com/office/drawing/2014/main" id="{4286F527-299A-48E7-AF45-8CC34052C9D9}"/>
              </a:ext>
            </a:extLst>
          </p:cNvPr>
          <p:cNvSpPr txBox="1"/>
          <p:nvPr/>
        </p:nvSpPr>
        <p:spPr>
          <a:xfrm>
            <a:off x="2699657" y="6488668"/>
            <a:ext cx="9492343" cy="369332"/>
          </a:xfrm>
          <a:prstGeom prst="rect">
            <a:avLst/>
          </a:prstGeom>
          <a:noFill/>
        </p:spPr>
        <p:txBody>
          <a:bodyPr wrap="square">
            <a:spAutoFit/>
          </a:bodyPr>
          <a:lstStyle/>
          <a:p>
            <a:r>
              <a:rPr lang="en-US" dirty="0"/>
              <a:t>Mendenhall et al., 202, </a:t>
            </a:r>
            <a:r>
              <a:rPr lang="en-US" i="1" dirty="0"/>
              <a:t>JCIM</a:t>
            </a:r>
            <a:r>
              <a:rPr lang="en-US" dirty="0"/>
              <a:t>, </a:t>
            </a:r>
            <a:r>
              <a:rPr lang="en-US" dirty="0">
                <a:hlinkClick r:id="rId3"/>
              </a:rPr>
              <a:t>https://pubs.acs.org/doi/10.1021/acs.jcim.0c01140?fig=abs1&amp;ref=pdf</a:t>
            </a:r>
            <a:r>
              <a:rPr lang="en-US" dirty="0"/>
              <a:t> </a:t>
            </a:r>
          </a:p>
        </p:txBody>
      </p:sp>
      <p:pic>
        <p:nvPicPr>
          <p:cNvPr id="10" name="Picture 9">
            <a:extLst>
              <a:ext uri="{FF2B5EF4-FFF2-40B4-BE49-F238E27FC236}">
                <a16:creationId xmlns:a16="http://schemas.microsoft.com/office/drawing/2014/main" id="{9F8BC5ED-2DA3-2A3E-398D-9E88828029C2}"/>
              </a:ext>
            </a:extLst>
          </p:cNvPr>
          <p:cNvPicPr>
            <a:picLocks noChangeAspect="1"/>
          </p:cNvPicPr>
          <p:nvPr/>
        </p:nvPicPr>
        <p:blipFill rotWithShape="1">
          <a:blip r:embed="rId4"/>
          <a:srcRect l="23303" t="19056" r="21250" b="25079"/>
          <a:stretch/>
        </p:blipFill>
        <p:spPr>
          <a:xfrm>
            <a:off x="5285014" y="1982126"/>
            <a:ext cx="6760030" cy="3831235"/>
          </a:xfrm>
          <a:prstGeom prst="rect">
            <a:avLst/>
          </a:prstGeom>
        </p:spPr>
      </p:pic>
    </p:spTree>
    <p:extLst>
      <p:ext uri="{BB962C8B-B14F-4D97-AF65-F5344CB8AC3E}">
        <p14:creationId xmlns:p14="http://schemas.microsoft.com/office/powerpoint/2010/main" val="4226398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B1E90FC-CC24-3421-3BAD-2A6B9EE1498C}"/>
              </a:ext>
            </a:extLst>
          </p:cNvPr>
          <p:cNvSpPr>
            <a:spLocks noGrp="1"/>
          </p:cNvSpPr>
          <p:nvPr>
            <p:ph type="title"/>
          </p:nvPr>
        </p:nvSpPr>
        <p:spPr>
          <a:xfrm>
            <a:off x="838200" y="591769"/>
            <a:ext cx="10515600" cy="715053"/>
          </a:xfrm>
        </p:spPr>
        <p:txBody>
          <a:bodyPr>
            <a:noAutofit/>
          </a:bodyPr>
          <a:lstStyle/>
          <a:p>
            <a:r>
              <a:rPr lang="en-US" sz="2800" dirty="0"/>
              <a:t>A rapid alternative approach to </a:t>
            </a:r>
            <a:r>
              <a:rPr lang="en-US" sz="2800" dirty="0" err="1"/>
              <a:t>MakeRotLib</a:t>
            </a:r>
            <a:r>
              <a:rPr lang="en-US" sz="2800" dirty="0"/>
              <a:t> is applying small molecule conformer generation algorithms to create the rotamer ensemble</a:t>
            </a:r>
          </a:p>
        </p:txBody>
      </p:sp>
      <p:sp>
        <p:nvSpPr>
          <p:cNvPr id="5" name="Content Placeholder 4">
            <a:extLst>
              <a:ext uri="{FF2B5EF4-FFF2-40B4-BE49-F238E27FC236}">
                <a16:creationId xmlns:a16="http://schemas.microsoft.com/office/drawing/2014/main" id="{D2362E39-C59B-0608-357A-08AD1F41DA11}"/>
              </a:ext>
            </a:extLst>
          </p:cNvPr>
          <p:cNvSpPr>
            <a:spLocks noGrp="1"/>
          </p:cNvSpPr>
          <p:nvPr>
            <p:ph idx="1"/>
          </p:nvPr>
        </p:nvSpPr>
        <p:spPr>
          <a:xfrm>
            <a:off x="1823357" y="4625266"/>
            <a:ext cx="8545286" cy="1492505"/>
          </a:xfrm>
        </p:spPr>
        <p:txBody>
          <a:bodyPr>
            <a:normAutofit/>
          </a:bodyPr>
          <a:lstStyle/>
          <a:p>
            <a:pPr lvl="1">
              <a:buFont typeface="Wingdings" panose="05000000000000000000" pitchFamily="2" charset="2"/>
              <a:buChar char="ü"/>
            </a:pPr>
            <a:r>
              <a:rPr lang="en-US" dirty="0">
                <a:solidFill>
                  <a:srgbClr val="00B050"/>
                </a:solidFill>
              </a:rPr>
              <a:t>Extremely fast in comparison to </a:t>
            </a:r>
            <a:r>
              <a:rPr lang="en-US" dirty="0" err="1">
                <a:solidFill>
                  <a:srgbClr val="00B050"/>
                </a:solidFill>
              </a:rPr>
              <a:t>MakeRotLib</a:t>
            </a:r>
            <a:r>
              <a:rPr lang="en-US" dirty="0">
                <a:solidFill>
                  <a:srgbClr val="00B050"/>
                </a:solidFill>
              </a:rPr>
              <a:t> (few seconds, single CPU)</a:t>
            </a:r>
          </a:p>
          <a:p>
            <a:pPr lvl="1">
              <a:buFont typeface="Wingdings" panose="05000000000000000000" pitchFamily="2" charset="2"/>
              <a:buChar char="ü"/>
            </a:pPr>
            <a:r>
              <a:rPr lang="en-US" dirty="0">
                <a:solidFill>
                  <a:srgbClr val="00B050"/>
                </a:solidFill>
              </a:rPr>
              <a:t>Highly customizable</a:t>
            </a:r>
          </a:p>
          <a:p>
            <a:pPr lvl="1">
              <a:buFont typeface="Wingdings" panose="05000000000000000000" pitchFamily="2" charset="2"/>
              <a:buChar char="ü"/>
            </a:pPr>
            <a:r>
              <a:rPr lang="en-US" dirty="0">
                <a:solidFill>
                  <a:srgbClr val="00B050"/>
                </a:solidFill>
              </a:rPr>
              <a:t>Not limited by 4 chi rotamer probability bins</a:t>
            </a:r>
          </a:p>
          <a:p>
            <a:pPr lvl="1">
              <a:buFont typeface="Calibri" panose="020F0502020204030204" pitchFamily="34" charset="0"/>
              <a:buChar char="X"/>
            </a:pPr>
            <a:r>
              <a:rPr lang="en-US" dirty="0">
                <a:solidFill>
                  <a:srgbClr val="FF0000"/>
                </a:solidFill>
              </a:rPr>
              <a:t>Inherently non-</a:t>
            </a:r>
            <a:r>
              <a:rPr lang="en-US" dirty="0" err="1">
                <a:solidFill>
                  <a:srgbClr val="FF0000"/>
                </a:solidFill>
              </a:rPr>
              <a:t>rotameric</a:t>
            </a:r>
            <a:r>
              <a:rPr lang="en-US" dirty="0">
                <a:solidFill>
                  <a:srgbClr val="FF0000"/>
                </a:solidFill>
              </a:rPr>
              <a:t> (i.e., yields continuous distributions)</a:t>
            </a:r>
            <a:endParaRPr lang="en-US" dirty="0"/>
          </a:p>
          <a:p>
            <a:pPr marL="0" indent="0">
              <a:buNone/>
            </a:pPr>
            <a:endParaRPr lang="en-US" dirty="0"/>
          </a:p>
        </p:txBody>
      </p:sp>
      <p:pic>
        <p:nvPicPr>
          <p:cNvPr id="8" name="Picture 7">
            <a:extLst>
              <a:ext uri="{FF2B5EF4-FFF2-40B4-BE49-F238E27FC236}">
                <a16:creationId xmlns:a16="http://schemas.microsoft.com/office/drawing/2014/main" id="{B446D63C-7511-2CFA-F477-C15F87B91E20}"/>
              </a:ext>
            </a:extLst>
          </p:cNvPr>
          <p:cNvPicPr>
            <a:picLocks noChangeAspect="1"/>
          </p:cNvPicPr>
          <p:nvPr/>
        </p:nvPicPr>
        <p:blipFill rotWithShape="1">
          <a:blip r:embed="rId2"/>
          <a:srcRect t="84444" r="53839" b="8629"/>
          <a:stretch/>
        </p:blipFill>
        <p:spPr>
          <a:xfrm>
            <a:off x="1130726" y="2612572"/>
            <a:ext cx="9930547" cy="838200"/>
          </a:xfrm>
          <a:prstGeom prst="rect">
            <a:avLst/>
          </a:prstGeom>
        </p:spPr>
      </p:pic>
    </p:spTree>
    <p:extLst>
      <p:ext uri="{BB962C8B-B14F-4D97-AF65-F5344CB8AC3E}">
        <p14:creationId xmlns:p14="http://schemas.microsoft.com/office/powerpoint/2010/main" val="31441366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B1E90FC-CC24-3421-3BAD-2A6B9EE1498C}"/>
              </a:ext>
            </a:extLst>
          </p:cNvPr>
          <p:cNvSpPr>
            <a:spLocks noGrp="1"/>
          </p:cNvSpPr>
          <p:nvPr>
            <p:ph type="title"/>
          </p:nvPr>
        </p:nvSpPr>
        <p:spPr>
          <a:xfrm>
            <a:off x="838200" y="641496"/>
            <a:ext cx="10515600" cy="715053"/>
          </a:xfrm>
        </p:spPr>
        <p:txBody>
          <a:bodyPr>
            <a:noAutofit/>
          </a:bodyPr>
          <a:lstStyle/>
          <a:p>
            <a:r>
              <a:rPr lang="en-US" sz="2800" dirty="0"/>
              <a:t>A rapid alternative approach to </a:t>
            </a:r>
            <a:r>
              <a:rPr lang="en-US" sz="2800" dirty="0" err="1"/>
              <a:t>MakeRotLib</a:t>
            </a:r>
            <a:r>
              <a:rPr lang="en-US" sz="2800" dirty="0"/>
              <a:t> is applying small molecule conformer generation algorithms to create the rotamer ensemble</a:t>
            </a:r>
          </a:p>
        </p:txBody>
      </p:sp>
      <p:sp>
        <p:nvSpPr>
          <p:cNvPr id="8" name="Rectangle 7">
            <a:extLst>
              <a:ext uri="{FF2B5EF4-FFF2-40B4-BE49-F238E27FC236}">
                <a16:creationId xmlns:a16="http://schemas.microsoft.com/office/drawing/2014/main" id="{7B3F11D0-458E-52BA-0882-CBDDA888ACD3}"/>
              </a:ext>
            </a:extLst>
          </p:cNvPr>
          <p:cNvSpPr/>
          <p:nvPr/>
        </p:nvSpPr>
        <p:spPr>
          <a:xfrm>
            <a:off x="10207266" y="5743852"/>
            <a:ext cx="777684" cy="186431"/>
          </a:xfrm>
          <a:prstGeom prst="rect">
            <a:avLst/>
          </a:prstGeom>
          <a:solidFill>
            <a:srgbClr val="0000E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6A74EE2-4B68-707F-D255-6CD25461B1DC}"/>
              </a:ext>
            </a:extLst>
          </p:cNvPr>
          <p:cNvSpPr/>
          <p:nvPr/>
        </p:nvSpPr>
        <p:spPr>
          <a:xfrm>
            <a:off x="10207266" y="6016543"/>
            <a:ext cx="777684" cy="186431"/>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FC56AC7A-0BE9-1090-EE3D-15DC2185AED4}"/>
              </a:ext>
            </a:extLst>
          </p:cNvPr>
          <p:cNvSpPr txBox="1"/>
          <p:nvPr/>
        </p:nvSpPr>
        <p:spPr>
          <a:xfrm>
            <a:off x="11073984" y="5647211"/>
            <a:ext cx="867645" cy="369332"/>
          </a:xfrm>
          <a:prstGeom prst="rect">
            <a:avLst/>
          </a:prstGeom>
          <a:noFill/>
        </p:spPr>
        <p:txBody>
          <a:bodyPr wrap="square" rtlCol="0">
            <a:spAutoFit/>
          </a:bodyPr>
          <a:lstStyle/>
          <a:p>
            <a:r>
              <a:rPr lang="en-US" dirty="0"/>
              <a:t>TRP</a:t>
            </a:r>
          </a:p>
        </p:txBody>
      </p:sp>
      <p:sp>
        <p:nvSpPr>
          <p:cNvPr id="11" name="TextBox 10">
            <a:extLst>
              <a:ext uri="{FF2B5EF4-FFF2-40B4-BE49-F238E27FC236}">
                <a16:creationId xmlns:a16="http://schemas.microsoft.com/office/drawing/2014/main" id="{565B58EA-1EAF-AE7D-D6D5-CA18A64B365D}"/>
              </a:ext>
            </a:extLst>
          </p:cNvPr>
          <p:cNvSpPr txBox="1"/>
          <p:nvPr/>
        </p:nvSpPr>
        <p:spPr>
          <a:xfrm>
            <a:off x="11073984" y="5925092"/>
            <a:ext cx="867645" cy="369332"/>
          </a:xfrm>
          <a:prstGeom prst="rect">
            <a:avLst/>
          </a:prstGeom>
          <a:noFill/>
        </p:spPr>
        <p:txBody>
          <a:bodyPr wrap="square" rtlCol="0">
            <a:spAutoFit/>
          </a:bodyPr>
          <a:lstStyle/>
          <a:p>
            <a:r>
              <a:rPr lang="en-US" dirty="0"/>
              <a:t>5F-TRP</a:t>
            </a:r>
          </a:p>
        </p:txBody>
      </p:sp>
      <p:pic>
        <p:nvPicPr>
          <p:cNvPr id="12" name="Picture 11" descr="A picture containing map&#10;&#10;Description automatically generated">
            <a:extLst>
              <a:ext uri="{FF2B5EF4-FFF2-40B4-BE49-F238E27FC236}">
                <a16:creationId xmlns:a16="http://schemas.microsoft.com/office/drawing/2014/main" id="{D3E4A769-8187-29E3-3B2F-DC196FA1FA9D}"/>
              </a:ext>
            </a:extLst>
          </p:cNvPr>
          <p:cNvPicPr>
            <a:picLocks noChangeAspect="1"/>
          </p:cNvPicPr>
          <p:nvPr/>
        </p:nvPicPr>
        <p:blipFill rotWithShape="1">
          <a:blip r:embed="rId2">
            <a:extLst>
              <a:ext uri="{28A0092B-C50C-407E-A947-70E740481C1C}">
                <a14:useLocalDpi xmlns:a14="http://schemas.microsoft.com/office/drawing/2010/main" val="0"/>
              </a:ext>
            </a:extLst>
          </a:blip>
          <a:srcRect l="36473" t="8056" r="37210" b="4179"/>
          <a:stretch/>
        </p:blipFill>
        <p:spPr>
          <a:xfrm>
            <a:off x="1269661" y="1946835"/>
            <a:ext cx="2097991" cy="4130038"/>
          </a:xfrm>
          <a:prstGeom prst="rect">
            <a:avLst/>
          </a:prstGeom>
        </p:spPr>
      </p:pic>
      <p:pic>
        <p:nvPicPr>
          <p:cNvPr id="3" name="Picture 2" descr="Chart, scatter chart&#10;&#10;Description automatically generated">
            <a:extLst>
              <a:ext uri="{FF2B5EF4-FFF2-40B4-BE49-F238E27FC236}">
                <a16:creationId xmlns:a16="http://schemas.microsoft.com/office/drawing/2014/main" id="{27D315B5-3CBB-B4E2-61D3-CEF6FEB9BB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68468" y="1725854"/>
            <a:ext cx="6037982" cy="4572000"/>
          </a:xfrm>
          <a:prstGeom prst="rect">
            <a:avLst/>
          </a:prstGeom>
        </p:spPr>
      </p:pic>
    </p:spTree>
    <p:extLst>
      <p:ext uri="{BB962C8B-B14F-4D97-AF65-F5344CB8AC3E}">
        <p14:creationId xmlns:p14="http://schemas.microsoft.com/office/powerpoint/2010/main" val="234995229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65FF0-9AC4-16B4-1182-04F2FD959A37}"/>
              </a:ext>
            </a:extLst>
          </p:cNvPr>
          <p:cNvSpPr>
            <a:spLocks noGrp="1"/>
          </p:cNvSpPr>
          <p:nvPr>
            <p:ph type="title"/>
          </p:nvPr>
        </p:nvSpPr>
        <p:spPr/>
        <p:txBody>
          <a:bodyPr>
            <a:normAutofit fontScale="90000"/>
          </a:bodyPr>
          <a:lstStyle/>
          <a:p>
            <a:r>
              <a:rPr lang="en-US" dirty="0"/>
              <a:t>There are two primary ways to use params files generated for non-canonical amino acids</a:t>
            </a:r>
          </a:p>
        </p:txBody>
      </p:sp>
      <p:sp>
        <p:nvSpPr>
          <p:cNvPr id="3" name="Content Placeholder 2">
            <a:extLst>
              <a:ext uri="{FF2B5EF4-FFF2-40B4-BE49-F238E27FC236}">
                <a16:creationId xmlns:a16="http://schemas.microsoft.com/office/drawing/2014/main" id="{5C7C21F7-0D22-3400-18F0-E2B13E7B7D54}"/>
              </a:ext>
            </a:extLst>
          </p:cNvPr>
          <p:cNvSpPr>
            <a:spLocks noGrp="1"/>
          </p:cNvSpPr>
          <p:nvPr>
            <p:ph idx="1"/>
          </p:nvPr>
        </p:nvSpPr>
        <p:spPr/>
        <p:txBody>
          <a:bodyPr/>
          <a:lstStyle/>
          <a:p>
            <a:r>
              <a:rPr lang="en-US" dirty="0"/>
              <a:t>Command-line</a:t>
            </a:r>
          </a:p>
          <a:p>
            <a:pPr lvl="1"/>
            <a:r>
              <a:rPr lang="en-US" dirty="0"/>
              <a:t>For example, use “</a:t>
            </a:r>
            <a:r>
              <a:rPr lang="en-US" dirty="0" err="1"/>
              <a:t>extra_res_fa</a:t>
            </a:r>
            <a:r>
              <a:rPr lang="en-US" dirty="0"/>
              <a:t>” flag with params file</a:t>
            </a:r>
          </a:p>
          <a:p>
            <a:r>
              <a:rPr lang="en-US" dirty="0"/>
              <a:t>Add to database: </a:t>
            </a:r>
          </a:p>
          <a:p>
            <a:pPr lvl="1"/>
            <a:r>
              <a:rPr lang="en-US" sz="1400" dirty="0">
                <a:latin typeface="+mj-lt"/>
              </a:rPr>
              <a:t>Append the following two lines to your params file:</a:t>
            </a:r>
          </a:p>
          <a:p>
            <a:pPr lvl="2"/>
            <a:r>
              <a:rPr lang="en-US" sz="1200" dirty="0">
                <a:latin typeface="+mj-lt"/>
              </a:rPr>
              <a:t>NCAA_ROTLIB_PATH 5FW.rotlib</a:t>
            </a:r>
          </a:p>
          <a:p>
            <a:pPr lvl="2"/>
            <a:r>
              <a:rPr lang="pt-BR" sz="1200" dirty="0">
                <a:latin typeface="+mj-lt"/>
              </a:rPr>
              <a:t>NCAA_ROTLIB_NUM_ROTAMER_BINS 2 3 12</a:t>
            </a:r>
            <a:endParaRPr lang="en-US" sz="1200" dirty="0">
              <a:latin typeface="+mj-lt"/>
            </a:endParaRPr>
          </a:p>
          <a:p>
            <a:pPr lvl="1"/>
            <a:r>
              <a:rPr lang="en-US" sz="1400" dirty="0">
                <a:latin typeface="+mj-lt"/>
              </a:rPr>
              <a:t>Add rotamer library to </a:t>
            </a:r>
            <a:r>
              <a:rPr lang="en-US" sz="1400" dirty="0">
                <a:solidFill>
                  <a:prstClr val="black"/>
                </a:solidFill>
                <a:latin typeface="+mj-lt"/>
              </a:rPr>
              <a:t>main/database/rotamer/</a:t>
            </a:r>
            <a:r>
              <a:rPr lang="en-US" sz="1400" dirty="0" err="1">
                <a:solidFill>
                  <a:prstClr val="black"/>
                </a:solidFill>
                <a:latin typeface="+mj-lt"/>
              </a:rPr>
              <a:t>ncaa_rotlibs</a:t>
            </a:r>
            <a:r>
              <a:rPr lang="en-US" sz="1400" dirty="0">
                <a:solidFill>
                  <a:prstClr val="black"/>
                </a:solidFill>
                <a:latin typeface="+mj-lt"/>
              </a:rPr>
              <a:t>/</a:t>
            </a:r>
          </a:p>
          <a:p>
            <a:pPr lvl="1"/>
            <a:r>
              <a:rPr lang="en-US" sz="1400" dirty="0">
                <a:solidFill>
                  <a:prstClr val="black"/>
                </a:solidFill>
                <a:latin typeface="+mj-lt"/>
              </a:rPr>
              <a:t>Add params to main/database/chemical/</a:t>
            </a:r>
            <a:r>
              <a:rPr lang="en-US" sz="1400" dirty="0" err="1">
                <a:solidFill>
                  <a:prstClr val="black"/>
                </a:solidFill>
                <a:latin typeface="+mj-lt"/>
              </a:rPr>
              <a:t>residue_type_sets</a:t>
            </a:r>
            <a:r>
              <a:rPr lang="en-US" sz="1400" dirty="0">
                <a:solidFill>
                  <a:prstClr val="black"/>
                </a:solidFill>
                <a:latin typeface="+mj-lt"/>
              </a:rPr>
              <a:t>/</a:t>
            </a:r>
            <a:r>
              <a:rPr lang="en-US" sz="1400" dirty="0" err="1">
                <a:solidFill>
                  <a:prstClr val="black"/>
                </a:solidFill>
                <a:latin typeface="+mj-lt"/>
              </a:rPr>
              <a:t>fa_standard</a:t>
            </a:r>
            <a:r>
              <a:rPr lang="en-US" sz="1400" dirty="0">
                <a:solidFill>
                  <a:prstClr val="black"/>
                </a:solidFill>
                <a:latin typeface="+mj-lt"/>
              </a:rPr>
              <a:t>/</a:t>
            </a:r>
            <a:r>
              <a:rPr lang="en-US" sz="1400" dirty="0" err="1">
                <a:solidFill>
                  <a:prstClr val="black"/>
                </a:solidFill>
                <a:latin typeface="+mj-lt"/>
              </a:rPr>
              <a:t>residue_types</a:t>
            </a:r>
            <a:r>
              <a:rPr lang="en-US" sz="1400" dirty="0">
                <a:solidFill>
                  <a:prstClr val="black"/>
                </a:solidFill>
                <a:latin typeface="+mj-lt"/>
              </a:rPr>
              <a:t>/l-</a:t>
            </a:r>
            <a:r>
              <a:rPr lang="en-US" sz="1400" dirty="0" err="1">
                <a:solidFill>
                  <a:prstClr val="black"/>
                </a:solidFill>
                <a:latin typeface="+mj-lt"/>
              </a:rPr>
              <a:t>ncaa</a:t>
            </a:r>
            <a:r>
              <a:rPr lang="en-US" sz="1400" dirty="0">
                <a:solidFill>
                  <a:prstClr val="black"/>
                </a:solidFill>
                <a:latin typeface="+mj-lt"/>
              </a:rPr>
              <a:t>/ </a:t>
            </a:r>
          </a:p>
          <a:p>
            <a:pPr lvl="1"/>
            <a:r>
              <a:rPr lang="en-US" sz="1400" dirty="0">
                <a:solidFill>
                  <a:prstClr val="black"/>
                </a:solidFill>
                <a:latin typeface="+mj-lt"/>
              </a:rPr>
              <a:t>Update main/database/chemical/</a:t>
            </a:r>
            <a:r>
              <a:rPr lang="en-US" sz="1400" dirty="0" err="1">
                <a:solidFill>
                  <a:prstClr val="black"/>
                </a:solidFill>
                <a:latin typeface="+mj-lt"/>
              </a:rPr>
              <a:t>residue_type_sets</a:t>
            </a:r>
            <a:r>
              <a:rPr lang="en-US" sz="1400" dirty="0">
                <a:solidFill>
                  <a:prstClr val="black"/>
                </a:solidFill>
                <a:latin typeface="+mj-lt"/>
              </a:rPr>
              <a:t>/</a:t>
            </a:r>
            <a:r>
              <a:rPr lang="en-US" sz="1400" dirty="0" err="1">
                <a:solidFill>
                  <a:prstClr val="black"/>
                </a:solidFill>
                <a:latin typeface="+mj-lt"/>
              </a:rPr>
              <a:t>fa_standard</a:t>
            </a:r>
            <a:r>
              <a:rPr lang="en-US" sz="1400" dirty="0">
                <a:solidFill>
                  <a:prstClr val="black"/>
                </a:solidFill>
                <a:latin typeface="+mj-lt"/>
              </a:rPr>
              <a:t>/residue_types.txt with the params filename</a:t>
            </a:r>
          </a:p>
          <a:p>
            <a:endParaRPr lang="en-US" dirty="0"/>
          </a:p>
        </p:txBody>
      </p:sp>
    </p:spTree>
    <p:extLst>
      <p:ext uri="{BB962C8B-B14F-4D97-AF65-F5344CB8AC3E}">
        <p14:creationId xmlns:p14="http://schemas.microsoft.com/office/powerpoint/2010/main" val="73920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57DAC-633C-B28B-44C6-EF41C1076C35}"/>
              </a:ext>
            </a:extLst>
          </p:cNvPr>
          <p:cNvSpPr>
            <a:spLocks noGrp="1"/>
          </p:cNvSpPr>
          <p:nvPr>
            <p:ph type="title"/>
          </p:nvPr>
        </p:nvSpPr>
        <p:spPr/>
        <p:txBody>
          <a:bodyPr>
            <a:normAutofit fontScale="90000"/>
          </a:bodyPr>
          <a:lstStyle/>
          <a:p>
            <a:r>
              <a:rPr lang="en-US" dirty="0"/>
              <a:t>This presentation will combine lecture materials with a live tutorial on non-canonical amino acid parameter creation</a:t>
            </a:r>
          </a:p>
        </p:txBody>
      </p:sp>
      <p:sp>
        <p:nvSpPr>
          <p:cNvPr id="3" name="Content Placeholder 2">
            <a:extLst>
              <a:ext uri="{FF2B5EF4-FFF2-40B4-BE49-F238E27FC236}">
                <a16:creationId xmlns:a16="http://schemas.microsoft.com/office/drawing/2014/main" id="{3AF84546-57CB-AB5B-EA06-32135F842A9A}"/>
              </a:ext>
            </a:extLst>
          </p:cNvPr>
          <p:cNvSpPr>
            <a:spLocks noGrp="1"/>
          </p:cNvSpPr>
          <p:nvPr>
            <p:ph idx="1"/>
          </p:nvPr>
        </p:nvSpPr>
        <p:spPr/>
        <p:txBody>
          <a:bodyPr>
            <a:normAutofit/>
          </a:bodyPr>
          <a:lstStyle/>
          <a:p>
            <a:pPr marL="457200" indent="-457200">
              <a:buFont typeface="+mj-lt"/>
              <a:buAutoNum type="arabicPeriod"/>
            </a:pPr>
            <a:r>
              <a:rPr lang="en-US" dirty="0"/>
              <a:t>Overview of Rosetta params files</a:t>
            </a:r>
          </a:p>
          <a:p>
            <a:pPr marL="457200" indent="-457200">
              <a:buFont typeface="+mj-lt"/>
              <a:buAutoNum type="arabicPeriod"/>
            </a:pPr>
            <a:endParaRPr lang="en-US" dirty="0"/>
          </a:p>
          <a:p>
            <a:pPr marL="457200" indent="-457200">
              <a:buFont typeface="+mj-lt"/>
              <a:buAutoNum type="arabicPeriod"/>
            </a:pPr>
            <a:r>
              <a:rPr lang="en-US" dirty="0">
                <a:solidFill>
                  <a:schemeClr val="bg1">
                    <a:lumMod val="75000"/>
                  </a:schemeClr>
                </a:solidFill>
              </a:rPr>
              <a:t>Methods with which to generate rotamer libraries</a:t>
            </a:r>
          </a:p>
          <a:p>
            <a:pPr marL="457200" indent="-457200">
              <a:buFont typeface="+mj-lt"/>
              <a:buAutoNum type="arabicPeriod"/>
            </a:pPr>
            <a:endParaRPr lang="en-US" dirty="0">
              <a:solidFill>
                <a:schemeClr val="bg1">
                  <a:lumMod val="75000"/>
                </a:schemeClr>
              </a:solidFill>
            </a:endParaRPr>
          </a:p>
          <a:p>
            <a:pPr marL="457200" indent="-457200">
              <a:buFont typeface="+mj-lt"/>
              <a:buAutoNum type="arabicPeriod"/>
            </a:pPr>
            <a:r>
              <a:rPr lang="en-US" dirty="0">
                <a:solidFill>
                  <a:schemeClr val="bg1">
                    <a:lumMod val="75000"/>
                  </a:schemeClr>
                </a:solidFill>
              </a:rPr>
              <a:t>Step-by-step summary of how to generate params files</a:t>
            </a:r>
          </a:p>
          <a:p>
            <a:pPr marL="457200" indent="-457200">
              <a:buFont typeface="+mj-lt"/>
              <a:buAutoNum type="arabicPeriod"/>
            </a:pPr>
            <a:endParaRPr lang="en-US" dirty="0">
              <a:solidFill>
                <a:schemeClr val="bg1">
                  <a:lumMod val="75000"/>
                </a:schemeClr>
              </a:solidFill>
            </a:endParaRPr>
          </a:p>
          <a:p>
            <a:pPr marL="457200" indent="-457200">
              <a:buFont typeface="+mj-lt"/>
              <a:buAutoNum type="arabicPeriod"/>
            </a:pPr>
            <a:r>
              <a:rPr lang="en-US" dirty="0">
                <a:solidFill>
                  <a:schemeClr val="bg1">
                    <a:lumMod val="75000"/>
                  </a:schemeClr>
                </a:solidFill>
              </a:rPr>
              <a:t>Live tutorial on params generation</a:t>
            </a:r>
          </a:p>
          <a:p>
            <a:pPr marL="457200" indent="-457200">
              <a:buFont typeface="+mj-lt"/>
              <a:buAutoNum type="arabicPeriod"/>
            </a:pPr>
            <a:endParaRPr lang="en-US" dirty="0">
              <a:solidFill>
                <a:schemeClr val="bg1">
                  <a:lumMod val="75000"/>
                </a:schemeClr>
              </a:solidFill>
            </a:endParaRPr>
          </a:p>
          <a:p>
            <a:pPr marL="457200" indent="-457200">
              <a:buFont typeface="+mj-lt"/>
              <a:buAutoNum type="arabicPeriod"/>
            </a:pPr>
            <a:r>
              <a:rPr lang="en-US" dirty="0">
                <a:solidFill>
                  <a:schemeClr val="bg1">
                    <a:lumMod val="75000"/>
                  </a:schemeClr>
                </a:solidFill>
              </a:rPr>
              <a:t>Discussion on reference energies for non-canonical amino acids</a:t>
            </a:r>
          </a:p>
          <a:p>
            <a:pPr marL="0" indent="0">
              <a:buNone/>
            </a:pPr>
            <a:endParaRPr lang="en-US" dirty="0">
              <a:solidFill>
                <a:schemeClr val="bg1">
                  <a:lumMod val="75000"/>
                </a:schemeClr>
              </a:solidFill>
            </a:endParaRPr>
          </a:p>
        </p:txBody>
      </p:sp>
    </p:spTree>
    <p:extLst>
      <p:ext uri="{BB962C8B-B14F-4D97-AF65-F5344CB8AC3E}">
        <p14:creationId xmlns:p14="http://schemas.microsoft.com/office/powerpoint/2010/main" val="70079065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F6446B-C586-C820-115E-065AFC62616A}"/>
              </a:ext>
            </a:extLst>
          </p:cNvPr>
          <p:cNvSpPr>
            <a:spLocks noGrp="1"/>
          </p:cNvSpPr>
          <p:nvPr>
            <p:ph type="title"/>
          </p:nvPr>
        </p:nvSpPr>
        <p:spPr/>
        <p:txBody>
          <a:bodyPr/>
          <a:lstStyle/>
          <a:p>
            <a:r>
              <a:rPr lang="en-US" dirty="0"/>
              <a:t>Questions?</a:t>
            </a:r>
          </a:p>
        </p:txBody>
      </p:sp>
    </p:spTree>
    <p:extLst>
      <p:ext uri="{BB962C8B-B14F-4D97-AF65-F5344CB8AC3E}">
        <p14:creationId xmlns:p14="http://schemas.microsoft.com/office/powerpoint/2010/main" val="50082269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57DAC-633C-B28B-44C6-EF41C1076C35}"/>
              </a:ext>
            </a:extLst>
          </p:cNvPr>
          <p:cNvSpPr>
            <a:spLocks noGrp="1"/>
          </p:cNvSpPr>
          <p:nvPr>
            <p:ph type="title"/>
          </p:nvPr>
        </p:nvSpPr>
        <p:spPr/>
        <p:txBody>
          <a:bodyPr>
            <a:normAutofit fontScale="90000"/>
          </a:bodyPr>
          <a:lstStyle/>
          <a:p>
            <a:r>
              <a:rPr lang="en-US" dirty="0"/>
              <a:t>This presentation will combine lecture materials with a live tutorial on non-canonical amino acid parameter creation</a:t>
            </a:r>
          </a:p>
        </p:txBody>
      </p:sp>
      <p:sp>
        <p:nvSpPr>
          <p:cNvPr id="3" name="Content Placeholder 2">
            <a:extLst>
              <a:ext uri="{FF2B5EF4-FFF2-40B4-BE49-F238E27FC236}">
                <a16:creationId xmlns:a16="http://schemas.microsoft.com/office/drawing/2014/main" id="{3AF84546-57CB-AB5B-EA06-32135F842A9A}"/>
              </a:ext>
            </a:extLst>
          </p:cNvPr>
          <p:cNvSpPr>
            <a:spLocks noGrp="1"/>
          </p:cNvSpPr>
          <p:nvPr>
            <p:ph idx="1"/>
          </p:nvPr>
        </p:nvSpPr>
        <p:spPr/>
        <p:txBody>
          <a:bodyPr>
            <a:normAutofit/>
          </a:bodyPr>
          <a:lstStyle/>
          <a:p>
            <a:pPr marL="457200" indent="-457200">
              <a:buFont typeface="+mj-lt"/>
              <a:buAutoNum type="arabicPeriod"/>
            </a:pPr>
            <a:r>
              <a:rPr lang="en-US" dirty="0">
                <a:solidFill>
                  <a:schemeClr val="bg1">
                    <a:lumMod val="75000"/>
                  </a:schemeClr>
                </a:solidFill>
              </a:rPr>
              <a:t>Overview of Rosetta params files</a:t>
            </a:r>
          </a:p>
          <a:p>
            <a:pPr marL="457200" indent="-457200">
              <a:buFont typeface="+mj-lt"/>
              <a:buAutoNum type="arabicPeriod"/>
            </a:pPr>
            <a:endParaRPr lang="en-US" dirty="0"/>
          </a:p>
          <a:p>
            <a:pPr marL="457200" indent="-457200">
              <a:buFont typeface="+mj-lt"/>
              <a:buAutoNum type="arabicPeriod"/>
            </a:pPr>
            <a:r>
              <a:rPr lang="en-US" dirty="0">
                <a:solidFill>
                  <a:schemeClr val="bg1">
                    <a:lumMod val="75000"/>
                  </a:schemeClr>
                </a:solidFill>
              </a:rPr>
              <a:t>Methods with which to generate rotamer libraries</a:t>
            </a:r>
          </a:p>
          <a:p>
            <a:pPr marL="457200" indent="-457200">
              <a:buFont typeface="+mj-lt"/>
              <a:buAutoNum type="arabicPeriod"/>
            </a:pPr>
            <a:endParaRPr lang="en-US" dirty="0">
              <a:solidFill>
                <a:schemeClr val="bg1">
                  <a:lumMod val="75000"/>
                </a:schemeClr>
              </a:solidFill>
            </a:endParaRPr>
          </a:p>
          <a:p>
            <a:pPr marL="457200" indent="-457200">
              <a:buFont typeface="+mj-lt"/>
              <a:buAutoNum type="arabicPeriod"/>
            </a:pPr>
            <a:r>
              <a:rPr lang="en-US" dirty="0"/>
              <a:t>Step-by-step summary of how to generate params files</a:t>
            </a:r>
          </a:p>
          <a:p>
            <a:pPr marL="457200" indent="-457200">
              <a:buFont typeface="+mj-lt"/>
              <a:buAutoNum type="arabicPeriod"/>
            </a:pPr>
            <a:endParaRPr lang="en-US" dirty="0">
              <a:solidFill>
                <a:schemeClr val="bg1">
                  <a:lumMod val="75000"/>
                </a:schemeClr>
              </a:solidFill>
            </a:endParaRPr>
          </a:p>
          <a:p>
            <a:pPr marL="457200" indent="-457200">
              <a:buFont typeface="+mj-lt"/>
              <a:buAutoNum type="arabicPeriod"/>
            </a:pPr>
            <a:r>
              <a:rPr lang="en-US" dirty="0">
                <a:solidFill>
                  <a:schemeClr val="bg1">
                    <a:lumMod val="75000"/>
                  </a:schemeClr>
                </a:solidFill>
              </a:rPr>
              <a:t>Live tutorial on params generation</a:t>
            </a:r>
          </a:p>
          <a:p>
            <a:pPr marL="457200" indent="-457200">
              <a:buFont typeface="+mj-lt"/>
              <a:buAutoNum type="arabicPeriod"/>
            </a:pPr>
            <a:endParaRPr lang="en-US" dirty="0">
              <a:solidFill>
                <a:schemeClr val="bg1">
                  <a:lumMod val="75000"/>
                </a:schemeClr>
              </a:solidFill>
            </a:endParaRPr>
          </a:p>
          <a:p>
            <a:pPr marL="457200" indent="-457200">
              <a:buFont typeface="+mj-lt"/>
              <a:buAutoNum type="arabicPeriod"/>
            </a:pPr>
            <a:r>
              <a:rPr lang="en-US" dirty="0">
                <a:solidFill>
                  <a:schemeClr val="bg1">
                    <a:lumMod val="75000"/>
                  </a:schemeClr>
                </a:solidFill>
              </a:rPr>
              <a:t>Discussion on reference energies for non-canonical amino acids</a:t>
            </a:r>
          </a:p>
          <a:p>
            <a:pPr marL="457200" indent="-457200">
              <a:buFont typeface="+mj-lt"/>
              <a:buAutoNum type="arabicPeriod"/>
            </a:pPr>
            <a:endParaRPr lang="en-US" dirty="0">
              <a:solidFill>
                <a:schemeClr val="bg1">
                  <a:lumMod val="75000"/>
                </a:schemeClr>
              </a:solidFill>
            </a:endParaRPr>
          </a:p>
        </p:txBody>
      </p:sp>
    </p:spTree>
    <p:extLst>
      <p:ext uri="{BB962C8B-B14F-4D97-AF65-F5344CB8AC3E}">
        <p14:creationId xmlns:p14="http://schemas.microsoft.com/office/powerpoint/2010/main" val="69695795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26C21-F00F-B3FF-9CA6-82BB9F245643}"/>
              </a:ext>
            </a:extLst>
          </p:cNvPr>
          <p:cNvSpPr>
            <a:spLocks noGrp="1"/>
          </p:cNvSpPr>
          <p:nvPr>
            <p:ph type="title"/>
          </p:nvPr>
        </p:nvSpPr>
        <p:spPr/>
        <p:txBody>
          <a:bodyPr>
            <a:noAutofit/>
          </a:bodyPr>
          <a:lstStyle/>
          <a:p>
            <a:r>
              <a:rPr lang="en-US" sz="2800" dirty="0"/>
              <a:t>The specific pipeline for generating NCAAs will differ depending on the rotamer method you choose, but the overall pipeline is similar</a:t>
            </a:r>
          </a:p>
        </p:txBody>
      </p:sp>
      <p:sp>
        <p:nvSpPr>
          <p:cNvPr id="5" name="Rectangle: Rounded Corners 4">
            <a:extLst>
              <a:ext uri="{FF2B5EF4-FFF2-40B4-BE49-F238E27FC236}">
                <a16:creationId xmlns:a16="http://schemas.microsoft.com/office/drawing/2014/main" id="{9040A3D2-D300-52A1-1E23-FE70D8CB7512}"/>
              </a:ext>
            </a:extLst>
          </p:cNvPr>
          <p:cNvSpPr/>
          <p:nvPr/>
        </p:nvSpPr>
        <p:spPr>
          <a:xfrm>
            <a:off x="195941" y="1992085"/>
            <a:ext cx="2100943" cy="1077686"/>
          </a:xfrm>
          <a:prstGeom prst="round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a:p>
            <a:pPr algn="ctr"/>
            <a:r>
              <a:rPr lang="en-US" dirty="0">
                <a:solidFill>
                  <a:schemeClr val="tx1"/>
                </a:solidFill>
              </a:rPr>
              <a:t>Prepare a structure file of the NCAA as a dipeptide</a:t>
            </a:r>
          </a:p>
        </p:txBody>
      </p:sp>
      <p:sp>
        <p:nvSpPr>
          <p:cNvPr id="6" name="Rectangle: Rounded Corners 5">
            <a:extLst>
              <a:ext uri="{FF2B5EF4-FFF2-40B4-BE49-F238E27FC236}">
                <a16:creationId xmlns:a16="http://schemas.microsoft.com/office/drawing/2014/main" id="{2CD41667-A093-78C2-E85D-76663BE423E6}"/>
              </a:ext>
            </a:extLst>
          </p:cNvPr>
          <p:cNvSpPr/>
          <p:nvPr/>
        </p:nvSpPr>
        <p:spPr>
          <a:xfrm>
            <a:off x="2579913" y="1992084"/>
            <a:ext cx="2100943" cy="1077686"/>
          </a:xfrm>
          <a:prstGeom prst="round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a:t>
            </a:r>
          </a:p>
          <a:p>
            <a:pPr algn="ctr"/>
            <a:r>
              <a:rPr lang="en-US" dirty="0">
                <a:solidFill>
                  <a:schemeClr val="tx1"/>
                </a:solidFill>
              </a:rPr>
              <a:t>Optimize the geometry of the dipeptide</a:t>
            </a:r>
          </a:p>
        </p:txBody>
      </p:sp>
      <p:sp>
        <p:nvSpPr>
          <p:cNvPr id="7" name="Rectangle: Rounded Corners 6">
            <a:extLst>
              <a:ext uri="{FF2B5EF4-FFF2-40B4-BE49-F238E27FC236}">
                <a16:creationId xmlns:a16="http://schemas.microsoft.com/office/drawing/2014/main" id="{53F3E241-9C96-948A-BCCA-9F4A826DD5C0}"/>
              </a:ext>
            </a:extLst>
          </p:cNvPr>
          <p:cNvSpPr/>
          <p:nvPr/>
        </p:nvSpPr>
        <p:spPr>
          <a:xfrm>
            <a:off x="4963885" y="1992084"/>
            <a:ext cx="2100943" cy="1077686"/>
          </a:xfrm>
          <a:prstGeom prst="round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a:p>
            <a:pPr algn="ctr"/>
            <a:r>
              <a:rPr lang="en-US" dirty="0">
                <a:solidFill>
                  <a:schemeClr val="tx1"/>
                </a:solidFill>
              </a:rPr>
              <a:t>Create a Rosetta topology instructions file</a:t>
            </a:r>
          </a:p>
        </p:txBody>
      </p:sp>
      <p:sp>
        <p:nvSpPr>
          <p:cNvPr id="8" name="Rectangle: Rounded Corners 7">
            <a:extLst>
              <a:ext uri="{FF2B5EF4-FFF2-40B4-BE49-F238E27FC236}">
                <a16:creationId xmlns:a16="http://schemas.microsoft.com/office/drawing/2014/main" id="{36F14103-C6B8-72B2-6569-A360DDC6376B}"/>
              </a:ext>
            </a:extLst>
          </p:cNvPr>
          <p:cNvSpPr/>
          <p:nvPr/>
        </p:nvSpPr>
        <p:spPr>
          <a:xfrm>
            <a:off x="7347857" y="1992084"/>
            <a:ext cx="2100943" cy="1077686"/>
          </a:xfrm>
          <a:prstGeom prst="round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(4)</a:t>
            </a:r>
          </a:p>
          <a:p>
            <a:pPr algn="ctr"/>
            <a:r>
              <a:rPr lang="en-US" dirty="0">
                <a:solidFill>
                  <a:schemeClr val="tx1"/>
                </a:solidFill>
              </a:rPr>
              <a:t>Generate params file</a:t>
            </a:r>
          </a:p>
        </p:txBody>
      </p:sp>
      <p:sp>
        <p:nvSpPr>
          <p:cNvPr id="9" name="Rectangle: Rounded Corners 8">
            <a:extLst>
              <a:ext uri="{FF2B5EF4-FFF2-40B4-BE49-F238E27FC236}">
                <a16:creationId xmlns:a16="http://schemas.microsoft.com/office/drawing/2014/main" id="{B0BABB14-52CF-9AED-0557-E4B94E8B41B9}"/>
              </a:ext>
            </a:extLst>
          </p:cNvPr>
          <p:cNvSpPr/>
          <p:nvPr/>
        </p:nvSpPr>
        <p:spPr>
          <a:xfrm>
            <a:off x="9731829" y="1992084"/>
            <a:ext cx="2100943" cy="1077686"/>
          </a:xfrm>
          <a:prstGeom prst="round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(5)</a:t>
            </a:r>
          </a:p>
          <a:p>
            <a:pPr algn="ctr"/>
            <a:r>
              <a:rPr lang="en-US" dirty="0">
                <a:solidFill>
                  <a:schemeClr val="tx1"/>
                </a:solidFill>
              </a:rPr>
              <a:t>Assign rotamers</a:t>
            </a:r>
          </a:p>
        </p:txBody>
      </p:sp>
      <p:pic>
        <p:nvPicPr>
          <p:cNvPr id="11" name="Picture 10" descr="Diagram&#10;&#10;Description automatically generated">
            <a:extLst>
              <a:ext uri="{FF2B5EF4-FFF2-40B4-BE49-F238E27FC236}">
                <a16:creationId xmlns:a16="http://schemas.microsoft.com/office/drawing/2014/main" id="{4C91DEC0-9875-78BF-3BE5-6FF2E3195A7A}"/>
              </a:ext>
            </a:extLst>
          </p:cNvPr>
          <p:cNvPicPr>
            <a:picLocks noChangeAspect="1"/>
          </p:cNvPicPr>
          <p:nvPr/>
        </p:nvPicPr>
        <p:blipFill rotWithShape="1">
          <a:blip r:embed="rId2">
            <a:extLst>
              <a:ext uri="{28A0092B-C50C-407E-A947-70E740481C1C}">
                <a14:useLocalDpi xmlns:a14="http://schemas.microsoft.com/office/drawing/2010/main" val="0"/>
              </a:ext>
            </a:extLst>
          </a:blip>
          <a:srcRect l="34188" t="2334" r="33975"/>
          <a:stretch/>
        </p:blipFill>
        <p:spPr>
          <a:xfrm>
            <a:off x="435426" y="3533093"/>
            <a:ext cx="1621972" cy="2209799"/>
          </a:xfrm>
          <a:prstGeom prst="rect">
            <a:avLst/>
          </a:prstGeom>
        </p:spPr>
      </p:pic>
      <p:pic>
        <p:nvPicPr>
          <p:cNvPr id="13" name="Picture 12" descr="A picture containing radar chart&#10;&#10;Description automatically generated">
            <a:extLst>
              <a:ext uri="{FF2B5EF4-FFF2-40B4-BE49-F238E27FC236}">
                <a16:creationId xmlns:a16="http://schemas.microsoft.com/office/drawing/2014/main" id="{DF3D0B76-AD5F-C41D-1662-8606B54EC7E5}"/>
              </a:ext>
            </a:extLst>
          </p:cNvPr>
          <p:cNvPicPr>
            <a:picLocks noChangeAspect="1"/>
          </p:cNvPicPr>
          <p:nvPr/>
        </p:nvPicPr>
        <p:blipFill rotWithShape="1">
          <a:blip r:embed="rId3">
            <a:extLst>
              <a:ext uri="{28A0092B-C50C-407E-A947-70E740481C1C}">
                <a14:useLocalDpi xmlns:a14="http://schemas.microsoft.com/office/drawing/2010/main" val="0"/>
              </a:ext>
            </a:extLst>
          </a:blip>
          <a:srcRect l="33434" t="1558" r="36279" b="1"/>
          <a:stretch/>
        </p:blipFill>
        <p:spPr>
          <a:xfrm>
            <a:off x="2579913" y="3533091"/>
            <a:ext cx="1621972" cy="2260686"/>
          </a:xfrm>
          <a:prstGeom prst="rect">
            <a:avLst/>
          </a:prstGeom>
        </p:spPr>
      </p:pic>
      <p:sp>
        <p:nvSpPr>
          <p:cNvPr id="15" name="TextBox 14">
            <a:extLst>
              <a:ext uri="{FF2B5EF4-FFF2-40B4-BE49-F238E27FC236}">
                <a16:creationId xmlns:a16="http://schemas.microsoft.com/office/drawing/2014/main" id="{6140F841-5E7A-CB83-FE62-02D01D9826EF}"/>
              </a:ext>
            </a:extLst>
          </p:cNvPr>
          <p:cNvSpPr txBox="1"/>
          <p:nvPr/>
        </p:nvSpPr>
        <p:spPr>
          <a:xfrm>
            <a:off x="4883555" y="3429000"/>
            <a:ext cx="2383972" cy="2893100"/>
          </a:xfrm>
          <a:prstGeom prst="rect">
            <a:avLst/>
          </a:prstGeom>
          <a:noFill/>
        </p:spPr>
        <p:txBody>
          <a:bodyPr wrap="square">
            <a:spAutoFit/>
          </a:bodyPr>
          <a:lstStyle/>
          <a:p>
            <a:r>
              <a:rPr lang="en-US" sz="1400" dirty="0">
                <a:solidFill>
                  <a:prstClr val="black"/>
                </a:solidFill>
                <a:latin typeface="Lucida Console" panose="020B0609040504020204" pitchFamily="49" charset="0"/>
              </a:rPr>
              <a:t>M  ROOT 2</a:t>
            </a:r>
          </a:p>
          <a:p>
            <a:r>
              <a:rPr lang="pt-BR" sz="1400" dirty="0">
                <a:solidFill>
                  <a:prstClr val="black"/>
                </a:solidFill>
                <a:latin typeface="Lucida Console" panose="020B0609040504020204" pitchFamily="49" charset="0"/>
              </a:rPr>
              <a:t>M  POLY_N_BB 2</a:t>
            </a:r>
          </a:p>
          <a:p>
            <a:r>
              <a:rPr lang="en-US" sz="1400" dirty="0">
                <a:solidFill>
                  <a:prstClr val="black"/>
                </a:solidFill>
                <a:latin typeface="Lucida Console" panose="020B0609040504020204" pitchFamily="49" charset="0"/>
              </a:rPr>
              <a:t>M  POLY_CA_BB 3</a:t>
            </a:r>
          </a:p>
          <a:p>
            <a:r>
              <a:rPr lang="en-US" sz="1400" dirty="0">
                <a:solidFill>
                  <a:prstClr val="black"/>
                </a:solidFill>
                <a:latin typeface="Lucida Console" panose="020B0609040504020204" pitchFamily="49" charset="0"/>
              </a:rPr>
              <a:t>M  POLY_C_BB 1</a:t>
            </a:r>
          </a:p>
          <a:p>
            <a:r>
              <a:rPr lang="pt-BR" sz="1400" dirty="0">
                <a:solidFill>
                  <a:prstClr val="black"/>
                </a:solidFill>
                <a:latin typeface="Lucida Console" panose="020B0609040504020204" pitchFamily="49" charset="0"/>
              </a:rPr>
              <a:t>M  POLY_O_BB 14</a:t>
            </a:r>
          </a:p>
          <a:p>
            <a:r>
              <a:rPr lang="en-US" sz="1400" dirty="0">
                <a:solidFill>
                  <a:prstClr val="black"/>
                </a:solidFill>
                <a:latin typeface="Lucida Console" panose="020B0609040504020204" pitchFamily="49" charset="0"/>
              </a:rPr>
              <a:t>M  POLY_IGNORE 17 18 30 31 32 33 20 34 35 36</a:t>
            </a:r>
          </a:p>
          <a:p>
            <a:r>
              <a:rPr lang="en-US" sz="1400" dirty="0">
                <a:solidFill>
                  <a:prstClr val="black"/>
                </a:solidFill>
                <a:latin typeface="Lucida Console" panose="020B0609040504020204" pitchFamily="49" charset="0"/>
              </a:rPr>
              <a:t>M  POLY_UPPER 19</a:t>
            </a:r>
          </a:p>
          <a:p>
            <a:r>
              <a:rPr lang="en-US" sz="1400" dirty="0">
                <a:solidFill>
                  <a:prstClr val="black"/>
                </a:solidFill>
                <a:latin typeface="Lucida Console" panose="020B0609040504020204" pitchFamily="49" charset="0"/>
              </a:rPr>
              <a:t>M  POLY_LOWER 16</a:t>
            </a:r>
          </a:p>
          <a:p>
            <a:r>
              <a:rPr lang="en-US" sz="1400" dirty="0">
                <a:solidFill>
                  <a:prstClr val="black"/>
                </a:solidFill>
                <a:latin typeface="Lucida Console" panose="020B0609040504020204" pitchFamily="49" charset="0"/>
              </a:rPr>
              <a:t>M  POLY_PROPERTIES PROTEIN L_AA ALPHA_AA AROMATIC</a:t>
            </a:r>
          </a:p>
        </p:txBody>
      </p:sp>
      <p:pic>
        <p:nvPicPr>
          <p:cNvPr id="17" name="Picture 16">
            <a:extLst>
              <a:ext uri="{FF2B5EF4-FFF2-40B4-BE49-F238E27FC236}">
                <a16:creationId xmlns:a16="http://schemas.microsoft.com/office/drawing/2014/main" id="{2F3C4C94-7E63-13DD-3E23-3A294C6CD948}"/>
              </a:ext>
            </a:extLst>
          </p:cNvPr>
          <p:cNvPicPr>
            <a:picLocks noChangeAspect="1"/>
          </p:cNvPicPr>
          <p:nvPr/>
        </p:nvPicPr>
        <p:blipFill rotWithShape="1">
          <a:blip r:embed="rId4"/>
          <a:srcRect t="32063" r="88854" b="60000"/>
          <a:stretch/>
        </p:blipFill>
        <p:spPr>
          <a:xfrm>
            <a:off x="7347857" y="3533091"/>
            <a:ext cx="2158748" cy="864647"/>
          </a:xfrm>
          <a:prstGeom prst="rect">
            <a:avLst/>
          </a:prstGeom>
        </p:spPr>
      </p:pic>
      <p:pic>
        <p:nvPicPr>
          <p:cNvPr id="18" name="Picture 17">
            <a:extLst>
              <a:ext uri="{FF2B5EF4-FFF2-40B4-BE49-F238E27FC236}">
                <a16:creationId xmlns:a16="http://schemas.microsoft.com/office/drawing/2014/main" id="{6FDB2C9A-E597-C394-ECE0-FD7045C17CEC}"/>
              </a:ext>
            </a:extLst>
          </p:cNvPr>
          <p:cNvPicPr>
            <a:picLocks noChangeAspect="1"/>
          </p:cNvPicPr>
          <p:nvPr/>
        </p:nvPicPr>
        <p:blipFill rotWithShape="1">
          <a:blip r:embed="rId5"/>
          <a:srcRect t="87435" r="79065" b="8156"/>
          <a:stretch/>
        </p:blipFill>
        <p:spPr>
          <a:xfrm>
            <a:off x="7432221" y="4861059"/>
            <a:ext cx="4599215" cy="544845"/>
          </a:xfrm>
          <a:prstGeom prst="rect">
            <a:avLst/>
          </a:prstGeom>
        </p:spPr>
      </p:pic>
    </p:spTree>
    <p:extLst>
      <p:ext uri="{BB962C8B-B14F-4D97-AF65-F5344CB8AC3E}">
        <p14:creationId xmlns:p14="http://schemas.microsoft.com/office/powerpoint/2010/main" val="12779720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5"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FDE5EA-1825-6DB7-FCFD-3CAB4DDB9ECA}"/>
              </a:ext>
            </a:extLst>
          </p:cNvPr>
          <p:cNvSpPr>
            <a:spLocks noGrp="1"/>
          </p:cNvSpPr>
          <p:nvPr>
            <p:ph type="title"/>
          </p:nvPr>
        </p:nvSpPr>
        <p:spPr/>
        <p:txBody>
          <a:bodyPr>
            <a:noAutofit/>
          </a:bodyPr>
          <a:lstStyle/>
          <a:p>
            <a:r>
              <a:rPr lang="en-US" sz="2800" dirty="0"/>
              <a:t>The focus of this tutorial is monosubstituted </a:t>
            </a:r>
            <a:r>
              <a:rPr lang="el-GR" sz="2800" dirty="0"/>
              <a:t>α</a:t>
            </a:r>
            <a:r>
              <a:rPr lang="en-US" sz="2800" dirty="0"/>
              <a:t>-branched amino acids; however, other variants can be parameterized for use in Rosetta</a:t>
            </a:r>
          </a:p>
        </p:txBody>
      </p:sp>
      <p:sp>
        <p:nvSpPr>
          <p:cNvPr id="3" name="Text Placeholder 2">
            <a:extLst>
              <a:ext uri="{FF2B5EF4-FFF2-40B4-BE49-F238E27FC236}">
                <a16:creationId xmlns:a16="http://schemas.microsoft.com/office/drawing/2014/main" id="{E2B814C6-179A-D8E6-FF8E-A5921C3FF5B5}"/>
              </a:ext>
            </a:extLst>
          </p:cNvPr>
          <p:cNvSpPr>
            <a:spLocks noGrp="1"/>
          </p:cNvSpPr>
          <p:nvPr>
            <p:ph type="body" idx="1"/>
          </p:nvPr>
        </p:nvSpPr>
        <p:spPr/>
        <p:txBody>
          <a:bodyPr/>
          <a:lstStyle/>
          <a:p>
            <a:r>
              <a:rPr lang="en-US" dirty="0"/>
              <a:t>Currently available in Rosetta</a:t>
            </a:r>
          </a:p>
        </p:txBody>
      </p:sp>
      <p:sp>
        <p:nvSpPr>
          <p:cNvPr id="4" name="Content Placeholder 3">
            <a:extLst>
              <a:ext uri="{FF2B5EF4-FFF2-40B4-BE49-F238E27FC236}">
                <a16:creationId xmlns:a16="http://schemas.microsoft.com/office/drawing/2014/main" id="{864F52C9-9732-7DBB-99E2-AC97867A6C27}"/>
              </a:ext>
            </a:extLst>
          </p:cNvPr>
          <p:cNvSpPr>
            <a:spLocks noGrp="1"/>
          </p:cNvSpPr>
          <p:nvPr>
            <p:ph sz="half" idx="2"/>
          </p:nvPr>
        </p:nvSpPr>
        <p:spPr/>
        <p:txBody>
          <a:bodyPr/>
          <a:lstStyle/>
          <a:p>
            <a:r>
              <a:rPr lang="el-GR" dirty="0"/>
              <a:t>α</a:t>
            </a:r>
            <a:r>
              <a:rPr lang="en-US" dirty="0"/>
              <a:t>-branched (mono-,di-substituted)</a:t>
            </a:r>
          </a:p>
          <a:p>
            <a:r>
              <a:rPr lang="el-GR" dirty="0"/>
              <a:t>β</a:t>
            </a:r>
            <a:r>
              <a:rPr lang="en-US" dirty="0"/>
              <a:t>-branched (mono-,di-substituted)</a:t>
            </a:r>
          </a:p>
          <a:p>
            <a:r>
              <a:rPr lang="en-US" dirty="0" err="1"/>
              <a:t>Peptoids</a:t>
            </a:r>
            <a:endParaRPr lang="en-US" dirty="0"/>
          </a:p>
          <a:p>
            <a:r>
              <a:rPr lang="en-US" dirty="0" err="1"/>
              <a:t>Oligooxopiperazines</a:t>
            </a:r>
            <a:endParaRPr lang="en-US" dirty="0"/>
          </a:p>
          <a:p>
            <a:r>
              <a:rPr lang="en-US" dirty="0"/>
              <a:t>Oligosaccharides</a:t>
            </a:r>
          </a:p>
          <a:p>
            <a:r>
              <a:rPr lang="en-US" dirty="0"/>
              <a:t>N-methylated</a:t>
            </a:r>
          </a:p>
          <a:p>
            <a:endParaRPr lang="en-US" dirty="0"/>
          </a:p>
        </p:txBody>
      </p:sp>
      <p:sp>
        <p:nvSpPr>
          <p:cNvPr id="5" name="Text Placeholder 4">
            <a:extLst>
              <a:ext uri="{FF2B5EF4-FFF2-40B4-BE49-F238E27FC236}">
                <a16:creationId xmlns:a16="http://schemas.microsoft.com/office/drawing/2014/main" id="{64EE99D9-7E82-14C4-15AC-443A6B0651D3}"/>
              </a:ext>
            </a:extLst>
          </p:cNvPr>
          <p:cNvSpPr>
            <a:spLocks noGrp="1"/>
          </p:cNvSpPr>
          <p:nvPr>
            <p:ph type="body" sz="quarter" idx="3"/>
          </p:nvPr>
        </p:nvSpPr>
        <p:spPr/>
        <p:txBody>
          <a:bodyPr/>
          <a:lstStyle/>
          <a:p>
            <a:r>
              <a:rPr lang="en-US" dirty="0"/>
              <a:t>In-development</a:t>
            </a:r>
          </a:p>
        </p:txBody>
      </p:sp>
      <p:sp>
        <p:nvSpPr>
          <p:cNvPr id="6" name="Content Placeholder 5">
            <a:extLst>
              <a:ext uri="{FF2B5EF4-FFF2-40B4-BE49-F238E27FC236}">
                <a16:creationId xmlns:a16="http://schemas.microsoft.com/office/drawing/2014/main" id="{B05F0C08-A74B-E249-2580-8EFC1FEEEE03}"/>
              </a:ext>
            </a:extLst>
          </p:cNvPr>
          <p:cNvSpPr>
            <a:spLocks noGrp="1"/>
          </p:cNvSpPr>
          <p:nvPr>
            <p:ph sz="quarter" idx="4"/>
          </p:nvPr>
        </p:nvSpPr>
        <p:spPr/>
        <p:txBody>
          <a:bodyPr/>
          <a:lstStyle/>
          <a:p>
            <a:r>
              <a:rPr lang="en-US" dirty="0"/>
              <a:t>N-cyclic (i.e., proline-like)</a:t>
            </a:r>
          </a:p>
          <a:p>
            <a:r>
              <a:rPr lang="en-US" dirty="0"/>
              <a:t>Sidechain conjugations</a:t>
            </a:r>
          </a:p>
        </p:txBody>
      </p:sp>
    </p:spTree>
    <p:extLst>
      <p:ext uri="{BB962C8B-B14F-4D97-AF65-F5344CB8AC3E}">
        <p14:creationId xmlns:p14="http://schemas.microsoft.com/office/powerpoint/2010/main" val="2718495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5">
                                            <p:txEl>
                                              <p:pRg st="0" end="0"/>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build="p"/>
      <p:bldP spid="5" grpId="0" build="p"/>
      <p:bldP spid="6"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F6446B-C586-C820-115E-065AFC62616A}"/>
              </a:ext>
            </a:extLst>
          </p:cNvPr>
          <p:cNvSpPr>
            <a:spLocks noGrp="1"/>
          </p:cNvSpPr>
          <p:nvPr>
            <p:ph type="title"/>
          </p:nvPr>
        </p:nvSpPr>
        <p:spPr/>
        <p:txBody>
          <a:bodyPr/>
          <a:lstStyle/>
          <a:p>
            <a:r>
              <a:rPr lang="en-US" dirty="0"/>
              <a:t>Questions?</a:t>
            </a:r>
          </a:p>
        </p:txBody>
      </p:sp>
    </p:spTree>
    <p:extLst>
      <p:ext uri="{BB962C8B-B14F-4D97-AF65-F5344CB8AC3E}">
        <p14:creationId xmlns:p14="http://schemas.microsoft.com/office/powerpoint/2010/main" val="307848149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57DAC-633C-B28B-44C6-EF41C1076C35}"/>
              </a:ext>
            </a:extLst>
          </p:cNvPr>
          <p:cNvSpPr>
            <a:spLocks noGrp="1"/>
          </p:cNvSpPr>
          <p:nvPr>
            <p:ph type="title"/>
          </p:nvPr>
        </p:nvSpPr>
        <p:spPr/>
        <p:txBody>
          <a:bodyPr>
            <a:normAutofit fontScale="90000"/>
          </a:bodyPr>
          <a:lstStyle/>
          <a:p>
            <a:r>
              <a:rPr lang="en-US" dirty="0"/>
              <a:t>This presentation will combine lecture materials with a live tutorial on non-canonical amino acid parameter creation</a:t>
            </a:r>
          </a:p>
        </p:txBody>
      </p:sp>
      <p:sp>
        <p:nvSpPr>
          <p:cNvPr id="3" name="Content Placeholder 2">
            <a:extLst>
              <a:ext uri="{FF2B5EF4-FFF2-40B4-BE49-F238E27FC236}">
                <a16:creationId xmlns:a16="http://schemas.microsoft.com/office/drawing/2014/main" id="{3AF84546-57CB-AB5B-EA06-32135F842A9A}"/>
              </a:ext>
            </a:extLst>
          </p:cNvPr>
          <p:cNvSpPr>
            <a:spLocks noGrp="1"/>
          </p:cNvSpPr>
          <p:nvPr>
            <p:ph idx="1"/>
          </p:nvPr>
        </p:nvSpPr>
        <p:spPr/>
        <p:txBody>
          <a:bodyPr/>
          <a:lstStyle/>
          <a:p>
            <a:pPr marL="457200" indent="-457200">
              <a:buFont typeface="+mj-lt"/>
              <a:buAutoNum type="arabicPeriod"/>
            </a:pPr>
            <a:r>
              <a:rPr lang="en-US" dirty="0">
                <a:solidFill>
                  <a:schemeClr val="bg1">
                    <a:lumMod val="75000"/>
                  </a:schemeClr>
                </a:solidFill>
              </a:rPr>
              <a:t>Overview of Rosetta params files</a:t>
            </a:r>
          </a:p>
          <a:p>
            <a:pPr marL="457200" indent="-457200">
              <a:buFont typeface="+mj-lt"/>
              <a:buAutoNum type="arabicPeriod"/>
            </a:pPr>
            <a:endParaRPr lang="en-US" dirty="0"/>
          </a:p>
          <a:p>
            <a:pPr marL="457200" indent="-457200">
              <a:buFont typeface="+mj-lt"/>
              <a:buAutoNum type="arabicPeriod"/>
            </a:pPr>
            <a:r>
              <a:rPr lang="en-US" dirty="0">
                <a:solidFill>
                  <a:schemeClr val="bg1">
                    <a:lumMod val="75000"/>
                  </a:schemeClr>
                </a:solidFill>
              </a:rPr>
              <a:t>Methods with which to generate rotamer libraries</a:t>
            </a:r>
          </a:p>
          <a:p>
            <a:pPr marL="457200" indent="-457200">
              <a:buFont typeface="+mj-lt"/>
              <a:buAutoNum type="arabicPeriod"/>
            </a:pPr>
            <a:endParaRPr lang="en-US" dirty="0">
              <a:solidFill>
                <a:schemeClr val="bg1">
                  <a:lumMod val="75000"/>
                </a:schemeClr>
              </a:solidFill>
            </a:endParaRPr>
          </a:p>
          <a:p>
            <a:pPr marL="457200" indent="-457200">
              <a:buFont typeface="+mj-lt"/>
              <a:buAutoNum type="arabicPeriod"/>
            </a:pPr>
            <a:r>
              <a:rPr lang="en-US" dirty="0">
                <a:solidFill>
                  <a:schemeClr val="bg1">
                    <a:lumMod val="75000"/>
                  </a:schemeClr>
                </a:solidFill>
              </a:rPr>
              <a:t>Step-by-step summary of how to generate params files</a:t>
            </a:r>
          </a:p>
          <a:p>
            <a:pPr marL="457200" indent="-457200">
              <a:buFont typeface="+mj-lt"/>
              <a:buAutoNum type="arabicPeriod"/>
            </a:pPr>
            <a:endParaRPr lang="en-US" dirty="0">
              <a:solidFill>
                <a:schemeClr val="bg1">
                  <a:lumMod val="75000"/>
                </a:schemeClr>
              </a:solidFill>
            </a:endParaRPr>
          </a:p>
          <a:p>
            <a:pPr marL="457200" indent="-457200">
              <a:buFont typeface="+mj-lt"/>
              <a:buAutoNum type="arabicPeriod"/>
            </a:pPr>
            <a:r>
              <a:rPr lang="en-US" dirty="0"/>
              <a:t>Live tutorial on params generation</a:t>
            </a:r>
          </a:p>
          <a:p>
            <a:pPr marL="457200" indent="-457200">
              <a:buFont typeface="+mj-lt"/>
              <a:buAutoNum type="arabicPeriod"/>
            </a:pPr>
            <a:endParaRPr lang="en-US" dirty="0"/>
          </a:p>
          <a:p>
            <a:pPr marL="457200" indent="-457200">
              <a:buFont typeface="+mj-lt"/>
              <a:buAutoNum type="arabicPeriod"/>
            </a:pPr>
            <a:r>
              <a:rPr lang="en-US" dirty="0">
                <a:solidFill>
                  <a:schemeClr val="bg1">
                    <a:lumMod val="75000"/>
                  </a:schemeClr>
                </a:solidFill>
              </a:rPr>
              <a:t>Discussion on reference energies for non-canonical amino acids</a:t>
            </a:r>
          </a:p>
        </p:txBody>
      </p:sp>
    </p:spTree>
    <p:extLst>
      <p:ext uri="{BB962C8B-B14F-4D97-AF65-F5344CB8AC3E}">
        <p14:creationId xmlns:p14="http://schemas.microsoft.com/office/powerpoint/2010/main" val="121931193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F6446B-C586-C820-115E-065AFC62616A}"/>
              </a:ext>
            </a:extLst>
          </p:cNvPr>
          <p:cNvSpPr>
            <a:spLocks noGrp="1"/>
          </p:cNvSpPr>
          <p:nvPr>
            <p:ph type="title"/>
          </p:nvPr>
        </p:nvSpPr>
        <p:spPr/>
        <p:txBody>
          <a:bodyPr/>
          <a:lstStyle/>
          <a:p>
            <a:r>
              <a:rPr lang="en-US" dirty="0"/>
              <a:t>Questions?</a:t>
            </a:r>
          </a:p>
        </p:txBody>
      </p:sp>
    </p:spTree>
    <p:extLst>
      <p:ext uri="{BB962C8B-B14F-4D97-AF65-F5344CB8AC3E}">
        <p14:creationId xmlns:p14="http://schemas.microsoft.com/office/powerpoint/2010/main" val="82257395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57DAC-633C-B28B-44C6-EF41C1076C35}"/>
              </a:ext>
            </a:extLst>
          </p:cNvPr>
          <p:cNvSpPr>
            <a:spLocks noGrp="1"/>
          </p:cNvSpPr>
          <p:nvPr>
            <p:ph type="title"/>
          </p:nvPr>
        </p:nvSpPr>
        <p:spPr/>
        <p:txBody>
          <a:bodyPr>
            <a:normAutofit fontScale="90000"/>
          </a:bodyPr>
          <a:lstStyle/>
          <a:p>
            <a:r>
              <a:rPr lang="en-US" dirty="0"/>
              <a:t>This presentation will combine lecture materials with a live tutorial on non-canonical amino acid parameter creation</a:t>
            </a:r>
          </a:p>
        </p:txBody>
      </p:sp>
      <p:sp>
        <p:nvSpPr>
          <p:cNvPr id="3" name="Content Placeholder 2">
            <a:extLst>
              <a:ext uri="{FF2B5EF4-FFF2-40B4-BE49-F238E27FC236}">
                <a16:creationId xmlns:a16="http://schemas.microsoft.com/office/drawing/2014/main" id="{3AF84546-57CB-AB5B-EA06-32135F842A9A}"/>
              </a:ext>
            </a:extLst>
          </p:cNvPr>
          <p:cNvSpPr>
            <a:spLocks noGrp="1"/>
          </p:cNvSpPr>
          <p:nvPr>
            <p:ph idx="1"/>
          </p:nvPr>
        </p:nvSpPr>
        <p:spPr/>
        <p:txBody>
          <a:bodyPr/>
          <a:lstStyle/>
          <a:p>
            <a:pPr marL="457200" indent="-457200">
              <a:buFont typeface="+mj-lt"/>
              <a:buAutoNum type="arabicPeriod"/>
            </a:pPr>
            <a:r>
              <a:rPr lang="en-US" dirty="0">
                <a:solidFill>
                  <a:schemeClr val="bg1">
                    <a:lumMod val="75000"/>
                  </a:schemeClr>
                </a:solidFill>
              </a:rPr>
              <a:t>Overview of Rosetta params files</a:t>
            </a:r>
          </a:p>
          <a:p>
            <a:pPr marL="457200" indent="-457200">
              <a:buFont typeface="+mj-lt"/>
              <a:buAutoNum type="arabicPeriod"/>
            </a:pPr>
            <a:endParaRPr lang="en-US" dirty="0"/>
          </a:p>
          <a:p>
            <a:pPr marL="457200" indent="-457200">
              <a:buFont typeface="+mj-lt"/>
              <a:buAutoNum type="arabicPeriod"/>
            </a:pPr>
            <a:r>
              <a:rPr lang="en-US" dirty="0">
                <a:solidFill>
                  <a:schemeClr val="bg1">
                    <a:lumMod val="75000"/>
                  </a:schemeClr>
                </a:solidFill>
              </a:rPr>
              <a:t>Methods with which to generate rotamer libraries</a:t>
            </a:r>
          </a:p>
          <a:p>
            <a:pPr marL="457200" indent="-457200">
              <a:buFont typeface="+mj-lt"/>
              <a:buAutoNum type="arabicPeriod"/>
            </a:pPr>
            <a:endParaRPr lang="en-US" dirty="0">
              <a:solidFill>
                <a:schemeClr val="bg1">
                  <a:lumMod val="75000"/>
                </a:schemeClr>
              </a:solidFill>
            </a:endParaRPr>
          </a:p>
          <a:p>
            <a:pPr marL="457200" indent="-457200">
              <a:buFont typeface="+mj-lt"/>
              <a:buAutoNum type="arabicPeriod"/>
            </a:pPr>
            <a:r>
              <a:rPr lang="en-US" dirty="0">
                <a:solidFill>
                  <a:schemeClr val="bg1">
                    <a:lumMod val="75000"/>
                  </a:schemeClr>
                </a:solidFill>
              </a:rPr>
              <a:t>Step-by-step summary of how to generate params files</a:t>
            </a:r>
          </a:p>
          <a:p>
            <a:pPr marL="457200" indent="-457200">
              <a:buFont typeface="+mj-lt"/>
              <a:buAutoNum type="arabicPeriod"/>
            </a:pPr>
            <a:endParaRPr lang="en-US" dirty="0">
              <a:solidFill>
                <a:schemeClr val="bg1">
                  <a:lumMod val="75000"/>
                </a:schemeClr>
              </a:solidFill>
            </a:endParaRPr>
          </a:p>
          <a:p>
            <a:pPr marL="457200" indent="-457200">
              <a:buFont typeface="+mj-lt"/>
              <a:buAutoNum type="arabicPeriod"/>
            </a:pPr>
            <a:r>
              <a:rPr lang="en-US" dirty="0">
                <a:solidFill>
                  <a:schemeClr val="bg1">
                    <a:lumMod val="75000"/>
                  </a:schemeClr>
                </a:solidFill>
              </a:rPr>
              <a:t>Live tutorial on params generation</a:t>
            </a:r>
          </a:p>
          <a:p>
            <a:pPr marL="457200" indent="-457200">
              <a:buFont typeface="+mj-lt"/>
              <a:buAutoNum type="arabicPeriod"/>
            </a:pPr>
            <a:endParaRPr lang="en-US" dirty="0"/>
          </a:p>
          <a:p>
            <a:pPr marL="457200" indent="-457200">
              <a:buFont typeface="+mj-lt"/>
              <a:buAutoNum type="arabicPeriod"/>
            </a:pPr>
            <a:r>
              <a:rPr lang="en-US" dirty="0"/>
              <a:t>Discussion on reference energies for non-canonical amino acids</a:t>
            </a:r>
          </a:p>
        </p:txBody>
      </p:sp>
    </p:spTree>
    <p:extLst>
      <p:ext uri="{BB962C8B-B14F-4D97-AF65-F5344CB8AC3E}">
        <p14:creationId xmlns:p14="http://schemas.microsoft.com/office/powerpoint/2010/main" val="168154373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421B7439-A966-4D8D-48DE-13A3FB7DBF24}"/>
              </a:ext>
            </a:extLst>
          </p:cNvPr>
          <p:cNvPicPr>
            <a:picLocks noChangeAspect="1"/>
          </p:cNvPicPr>
          <p:nvPr/>
        </p:nvPicPr>
        <p:blipFill rotWithShape="1">
          <a:blip r:embed="rId2"/>
          <a:srcRect t="43556" r="1406" b="25333"/>
          <a:stretch/>
        </p:blipFill>
        <p:spPr>
          <a:xfrm>
            <a:off x="85725" y="2620189"/>
            <a:ext cx="12020550" cy="2133601"/>
          </a:xfrm>
          <a:prstGeom prst="rect">
            <a:avLst/>
          </a:prstGeom>
        </p:spPr>
      </p:pic>
      <p:sp>
        <p:nvSpPr>
          <p:cNvPr id="2" name="Title 1">
            <a:extLst>
              <a:ext uri="{FF2B5EF4-FFF2-40B4-BE49-F238E27FC236}">
                <a16:creationId xmlns:a16="http://schemas.microsoft.com/office/drawing/2014/main" id="{6D54ABCC-F684-3A6B-7634-D7F9CEAC551F}"/>
              </a:ext>
            </a:extLst>
          </p:cNvPr>
          <p:cNvSpPr>
            <a:spLocks noGrp="1"/>
          </p:cNvSpPr>
          <p:nvPr>
            <p:ph type="title"/>
          </p:nvPr>
        </p:nvSpPr>
        <p:spPr>
          <a:xfrm>
            <a:off x="838200" y="681037"/>
            <a:ext cx="10515600" cy="715053"/>
          </a:xfrm>
        </p:spPr>
        <p:txBody>
          <a:bodyPr>
            <a:noAutofit/>
          </a:bodyPr>
          <a:lstStyle/>
          <a:p>
            <a:r>
              <a:rPr lang="en-US" sz="2800" dirty="0"/>
              <a:t>Reference energies are intended to promote native-like sequence recovery during design by incorporating a statistical representation of the unfolded state energy of each amino acid type</a:t>
            </a:r>
          </a:p>
        </p:txBody>
      </p:sp>
      <p:sp>
        <p:nvSpPr>
          <p:cNvPr id="15" name="Rectangle 14">
            <a:extLst>
              <a:ext uri="{FF2B5EF4-FFF2-40B4-BE49-F238E27FC236}">
                <a16:creationId xmlns:a16="http://schemas.microsoft.com/office/drawing/2014/main" id="{29266108-972E-ACF9-E6DE-35B9AFFDA33E}"/>
              </a:ext>
            </a:extLst>
          </p:cNvPr>
          <p:cNvSpPr/>
          <p:nvPr/>
        </p:nvSpPr>
        <p:spPr>
          <a:xfrm>
            <a:off x="1726202" y="3015343"/>
            <a:ext cx="325483" cy="14151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9" name="Rectangle 18">
            <a:extLst>
              <a:ext uri="{FF2B5EF4-FFF2-40B4-BE49-F238E27FC236}">
                <a16:creationId xmlns:a16="http://schemas.microsoft.com/office/drawing/2014/main" id="{70D135D6-E8CA-1435-1823-16B42A1C3A41}"/>
              </a:ext>
            </a:extLst>
          </p:cNvPr>
          <p:cNvSpPr/>
          <p:nvPr/>
        </p:nvSpPr>
        <p:spPr>
          <a:xfrm>
            <a:off x="7773488" y="3436620"/>
            <a:ext cx="592183" cy="15457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sp>
        <p:nvSpPr>
          <p:cNvPr id="20" name="Rectangle 19">
            <a:extLst>
              <a:ext uri="{FF2B5EF4-FFF2-40B4-BE49-F238E27FC236}">
                <a16:creationId xmlns:a16="http://schemas.microsoft.com/office/drawing/2014/main" id="{2B0388CC-B7A0-8696-ABDA-3DD53FFFE256}"/>
              </a:ext>
            </a:extLst>
          </p:cNvPr>
          <p:cNvSpPr/>
          <p:nvPr/>
        </p:nvSpPr>
        <p:spPr>
          <a:xfrm>
            <a:off x="7802879" y="4420827"/>
            <a:ext cx="205740" cy="14151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Tree>
    <p:extLst>
      <p:ext uri="{BB962C8B-B14F-4D97-AF65-F5344CB8AC3E}">
        <p14:creationId xmlns:p14="http://schemas.microsoft.com/office/powerpoint/2010/main" val="117085100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54ABCC-F684-3A6B-7634-D7F9CEAC551F}"/>
              </a:ext>
            </a:extLst>
          </p:cNvPr>
          <p:cNvSpPr>
            <a:spLocks noGrp="1"/>
          </p:cNvSpPr>
          <p:nvPr>
            <p:ph type="title"/>
          </p:nvPr>
        </p:nvSpPr>
        <p:spPr>
          <a:xfrm>
            <a:off x="838200" y="681037"/>
            <a:ext cx="10515600" cy="715053"/>
          </a:xfrm>
        </p:spPr>
        <p:txBody>
          <a:bodyPr>
            <a:noAutofit/>
          </a:bodyPr>
          <a:lstStyle/>
          <a:p>
            <a:r>
              <a:rPr lang="en-US" sz="2800" dirty="0"/>
              <a:t>Reference energies are intended to promote native-like sequence recovery during design by incorporating a statistical representation of the unfolded state energy of each amino acid type</a:t>
            </a:r>
          </a:p>
        </p:txBody>
      </p:sp>
      <p:pic>
        <p:nvPicPr>
          <p:cNvPr id="4" name="Picture 3">
            <a:extLst>
              <a:ext uri="{FF2B5EF4-FFF2-40B4-BE49-F238E27FC236}">
                <a16:creationId xmlns:a16="http://schemas.microsoft.com/office/drawing/2014/main" id="{68894523-D197-87B0-F92C-B9F8A766B71E}"/>
              </a:ext>
            </a:extLst>
          </p:cNvPr>
          <p:cNvPicPr>
            <a:picLocks noChangeAspect="1"/>
          </p:cNvPicPr>
          <p:nvPr/>
        </p:nvPicPr>
        <p:blipFill>
          <a:blip r:embed="rId2"/>
          <a:stretch>
            <a:fillRect/>
          </a:stretch>
        </p:blipFill>
        <p:spPr>
          <a:xfrm>
            <a:off x="380319" y="3429000"/>
            <a:ext cx="5312910" cy="1270742"/>
          </a:xfrm>
          <a:prstGeom prst="rect">
            <a:avLst/>
          </a:prstGeom>
        </p:spPr>
      </p:pic>
      <p:pic>
        <p:nvPicPr>
          <p:cNvPr id="7170" name="Picture 2">
            <a:extLst>
              <a:ext uri="{FF2B5EF4-FFF2-40B4-BE49-F238E27FC236}">
                <a16:creationId xmlns:a16="http://schemas.microsoft.com/office/drawing/2014/main" id="{3B9378D4-5F1C-841B-67B7-43795DC96A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24994" y="3428726"/>
            <a:ext cx="5386687" cy="1271016"/>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Connector 5">
            <a:extLst>
              <a:ext uri="{FF2B5EF4-FFF2-40B4-BE49-F238E27FC236}">
                <a16:creationId xmlns:a16="http://schemas.microsoft.com/office/drawing/2014/main" id="{86A74210-EA27-3ECE-1A3B-AAFEE9B081AD}"/>
              </a:ext>
            </a:extLst>
          </p:cNvPr>
          <p:cNvCxnSpPr/>
          <p:nvPr/>
        </p:nvCxnSpPr>
        <p:spPr>
          <a:xfrm>
            <a:off x="5965371" y="1883229"/>
            <a:ext cx="0" cy="419100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360D57F-75DE-0E7E-8149-F387440677A5}"/>
              </a:ext>
            </a:extLst>
          </p:cNvPr>
          <p:cNvSpPr txBox="1"/>
          <p:nvPr/>
        </p:nvSpPr>
        <p:spPr>
          <a:xfrm>
            <a:off x="0" y="6533334"/>
            <a:ext cx="10689771" cy="369332"/>
          </a:xfrm>
          <a:prstGeom prst="rect">
            <a:avLst/>
          </a:prstGeom>
          <a:noFill/>
        </p:spPr>
        <p:txBody>
          <a:bodyPr wrap="square">
            <a:spAutoFit/>
          </a:bodyPr>
          <a:lstStyle/>
          <a:p>
            <a:r>
              <a:rPr lang="en-US" dirty="0"/>
              <a:t>Renfrew et al., 2012, </a:t>
            </a:r>
            <a:r>
              <a:rPr lang="en-US" i="1" dirty="0"/>
              <a:t>PLOS One, </a:t>
            </a:r>
            <a:r>
              <a:rPr lang="en-US" dirty="0">
                <a:hlinkClick r:id="rId4"/>
              </a:rPr>
              <a:t>https://journals.plos.org/plosone/article?id=10.1371/journal.pone.0032637</a:t>
            </a:r>
            <a:r>
              <a:rPr lang="en-US" dirty="0"/>
              <a:t> </a:t>
            </a:r>
          </a:p>
        </p:txBody>
      </p:sp>
      <p:sp>
        <p:nvSpPr>
          <p:cNvPr id="7" name="Rectangle 6">
            <a:extLst>
              <a:ext uri="{FF2B5EF4-FFF2-40B4-BE49-F238E27FC236}">
                <a16:creationId xmlns:a16="http://schemas.microsoft.com/office/drawing/2014/main" id="{5FCA506C-8F76-396C-657A-FCB4DC3D961B}"/>
              </a:ext>
            </a:extLst>
          </p:cNvPr>
          <p:cNvSpPr/>
          <p:nvPr/>
        </p:nvSpPr>
        <p:spPr>
          <a:xfrm>
            <a:off x="380319" y="4125686"/>
            <a:ext cx="3973966" cy="74022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649B564-EA02-82FB-E12E-DFAF7502104E}"/>
              </a:ext>
            </a:extLst>
          </p:cNvPr>
          <p:cNvSpPr/>
          <p:nvPr/>
        </p:nvSpPr>
        <p:spPr>
          <a:xfrm>
            <a:off x="6424993" y="4125686"/>
            <a:ext cx="4504263" cy="74022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903940B8-6E2A-9701-059A-A9CA5B27865F}"/>
              </a:ext>
            </a:extLst>
          </p:cNvPr>
          <p:cNvSpPr txBox="1"/>
          <p:nvPr/>
        </p:nvSpPr>
        <p:spPr>
          <a:xfrm>
            <a:off x="7006168" y="5514958"/>
            <a:ext cx="3341912" cy="369332"/>
          </a:xfrm>
          <a:prstGeom prst="rect">
            <a:avLst/>
          </a:prstGeom>
          <a:noFill/>
        </p:spPr>
        <p:txBody>
          <a:bodyPr wrap="square" rtlCol="0">
            <a:spAutoFit/>
          </a:bodyPr>
          <a:lstStyle/>
          <a:p>
            <a:pPr algn="ctr"/>
            <a:r>
              <a:rPr lang="en-US" i="1" dirty="0"/>
              <a:t>-score::weights </a:t>
            </a:r>
            <a:r>
              <a:rPr lang="en-US" i="1" dirty="0" err="1"/>
              <a:t>mm_std</a:t>
            </a:r>
            <a:endParaRPr lang="en-US" i="1" dirty="0"/>
          </a:p>
        </p:txBody>
      </p:sp>
    </p:spTree>
    <p:extLst>
      <p:ext uri="{BB962C8B-B14F-4D97-AF65-F5344CB8AC3E}">
        <p14:creationId xmlns:p14="http://schemas.microsoft.com/office/powerpoint/2010/main" val="2350717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17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P spid="1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277C7B-5BF9-4FF6-8115-82D942448DE6}"/>
              </a:ext>
            </a:extLst>
          </p:cNvPr>
          <p:cNvSpPr>
            <a:spLocks noGrp="1"/>
          </p:cNvSpPr>
          <p:nvPr>
            <p:ph type="title"/>
          </p:nvPr>
        </p:nvSpPr>
        <p:spPr>
          <a:xfrm>
            <a:off x="838200" y="853313"/>
            <a:ext cx="10515600" cy="715053"/>
          </a:xfrm>
        </p:spPr>
        <p:txBody>
          <a:bodyPr>
            <a:noAutofit/>
          </a:bodyPr>
          <a:lstStyle/>
          <a:p>
            <a:r>
              <a:rPr lang="en-US" sz="2800" dirty="0"/>
              <a:t>Params files define how individual atoms respond to perturbation during a Rosetta simulation</a:t>
            </a:r>
          </a:p>
        </p:txBody>
      </p:sp>
      <p:sp>
        <p:nvSpPr>
          <p:cNvPr id="5" name="TextBox 4">
            <a:extLst>
              <a:ext uri="{FF2B5EF4-FFF2-40B4-BE49-F238E27FC236}">
                <a16:creationId xmlns:a16="http://schemas.microsoft.com/office/drawing/2014/main" id="{E17ED988-E627-4CEA-82CE-0F34C335D612}"/>
              </a:ext>
            </a:extLst>
          </p:cNvPr>
          <p:cNvSpPr txBox="1"/>
          <p:nvPr/>
        </p:nvSpPr>
        <p:spPr>
          <a:xfrm>
            <a:off x="1097280" y="2032184"/>
            <a:ext cx="6587231" cy="2308324"/>
          </a:xfrm>
          <a:prstGeom prst="rect">
            <a:avLst/>
          </a:prstGeom>
          <a:noFill/>
        </p:spPr>
        <p:txBody>
          <a:bodyPr wrap="square">
            <a:spAutoFit/>
          </a:bodyPr>
          <a:lstStyle/>
          <a:p>
            <a:pPr algn="just"/>
            <a:r>
              <a:rPr lang="en-US" dirty="0"/>
              <a:t>ATOM      7  N      GLU     2      -0.289  -2.292  -0.976  1.00  0.00           N  </a:t>
            </a:r>
          </a:p>
          <a:p>
            <a:pPr algn="just"/>
            <a:r>
              <a:rPr lang="en-US" dirty="0"/>
              <a:t>ATOM      8  CA    GLU     2       0.231  -0.909  -0.991  1.00  0.00           C  </a:t>
            </a:r>
          </a:p>
          <a:p>
            <a:pPr algn="just"/>
            <a:r>
              <a:rPr lang="en-US" dirty="0"/>
              <a:t>ATOM      9  C       GLU     2       1.780  -0.904  -1.003  1.00  0.00          C  </a:t>
            </a:r>
          </a:p>
          <a:p>
            <a:pPr algn="just"/>
            <a:r>
              <a:rPr lang="en-US" dirty="0"/>
              <a:t>ATOM     10  O     GLU     2       2.445   0.011  -1.485  1.00  0.00           O  </a:t>
            </a:r>
          </a:p>
          <a:p>
            <a:pPr algn="just"/>
            <a:r>
              <a:rPr lang="en-US" dirty="0"/>
              <a:t>ATOM     11  CB   GLU     2      -0.310  -0.193   0.250  1.00  0.00           C  </a:t>
            </a:r>
          </a:p>
          <a:p>
            <a:pPr algn="just"/>
            <a:r>
              <a:rPr lang="en-US" dirty="0"/>
              <a:t>ATOM     12  CG   GLU     2      -0.117   1.320   0.238  1.00  0.00           C  </a:t>
            </a:r>
          </a:p>
          <a:p>
            <a:pPr algn="just"/>
            <a:r>
              <a:rPr lang="en-US" dirty="0"/>
              <a:t>ATOM     13  CD   GLU     2      -0.818   2.013   1.412  1.00  0.00           C  </a:t>
            </a:r>
          </a:p>
          <a:p>
            <a:pPr algn="just"/>
            <a:r>
              <a:rPr lang="en-US" dirty="0"/>
              <a:t>ATOM     14  OE1 GLU     2      -1.301   1.257   2.301  1.00  0.00           O </a:t>
            </a:r>
          </a:p>
        </p:txBody>
      </p:sp>
      <p:pic>
        <p:nvPicPr>
          <p:cNvPr id="7" name="Picture 6" descr="A close-up of a tripod&#10;&#10;Description automatically generated with low confidence">
            <a:extLst>
              <a:ext uri="{FF2B5EF4-FFF2-40B4-BE49-F238E27FC236}">
                <a16:creationId xmlns:a16="http://schemas.microsoft.com/office/drawing/2014/main" id="{253D9E32-9D77-4E31-B920-49268A9FB778}"/>
              </a:ext>
            </a:extLst>
          </p:cNvPr>
          <p:cNvPicPr>
            <a:picLocks noChangeAspect="1"/>
          </p:cNvPicPr>
          <p:nvPr/>
        </p:nvPicPr>
        <p:blipFill rotWithShape="1">
          <a:blip r:embed="rId2">
            <a:extLst>
              <a:ext uri="{28A0092B-C50C-407E-A947-70E740481C1C}">
                <a14:useLocalDpi xmlns:a14="http://schemas.microsoft.com/office/drawing/2010/main" val="0"/>
              </a:ext>
            </a:extLst>
          </a:blip>
          <a:srcRect l="20970" t="7214" r="32998" b="3944"/>
          <a:stretch/>
        </p:blipFill>
        <p:spPr>
          <a:xfrm>
            <a:off x="8128395" y="2032184"/>
            <a:ext cx="3027285" cy="3237515"/>
          </a:xfrm>
          <a:prstGeom prst="rect">
            <a:avLst/>
          </a:prstGeom>
        </p:spPr>
      </p:pic>
      <p:sp>
        <p:nvSpPr>
          <p:cNvPr id="15" name="TextBox 14">
            <a:extLst>
              <a:ext uri="{FF2B5EF4-FFF2-40B4-BE49-F238E27FC236}">
                <a16:creationId xmlns:a16="http://schemas.microsoft.com/office/drawing/2014/main" id="{AE197F5E-136E-41B6-8564-1E1D84832C74}"/>
              </a:ext>
            </a:extLst>
          </p:cNvPr>
          <p:cNvSpPr txBox="1"/>
          <p:nvPr/>
        </p:nvSpPr>
        <p:spPr>
          <a:xfrm>
            <a:off x="1097280" y="4392536"/>
            <a:ext cx="6587231" cy="1754326"/>
          </a:xfrm>
          <a:prstGeom prst="rect">
            <a:avLst/>
          </a:prstGeom>
          <a:noFill/>
        </p:spPr>
        <p:txBody>
          <a:bodyPr wrap="square">
            <a:spAutoFit/>
          </a:bodyPr>
          <a:lstStyle/>
          <a:p>
            <a:pPr algn="just"/>
            <a:r>
              <a:rPr lang="en-US" dirty="0">
                <a:solidFill>
                  <a:srgbClr val="0070C0"/>
                </a:solidFill>
              </a:rPr>
              <a:t>Atomic partial charges?</a:t>
            </a:r>
          </a:p>
          <a:p>
            <a:pPr algn="just"/>
            <a:r>
              <a:rPr lang="en-US" dirty="0">
                <a:solidFill>
                  <a:srgbClr val="0070C0"/>
                </a:solidFill>
              </a:rPr>
              <a:t>Connectivity?</a:t>
            </a:r>
          </a:p>
          <a:p>
            <a:pPr algn="just"/>
            <a:r>
              <a:rPr lang="en-US" dirty="0">
                <a:solidFill>
                  <a:srgbClr val="0070C0"/>
                </a:solidFill>
              </a:rPr>
              <a:t>Bond types?</a:t>
            </a:r>
          </a:p>
          <a:p>
            <a:pPr algn="just"/>
            <a:r>
              <a:rPr lang="en-US" dirty="0">
                <a:solidFill>
                  <a:srgbClr val="0070C0"/>
                </a:solidFill>
              </a:rPr>
              <a:t>Bond angles?</a:t>
            </a:r>
          </a:p>
          <a:p>
            <a:pPr algn="just"/>
            <a:r>
              <a:rPr lang="en-US" dirty="0">
                <a:solidFill>
                  <a:srgbClr val="0070C0"/>
                </a:solidFill>
              </a:rPr>
              <a:t>Dihedral angles?</a:t>
            </a:r>
          </a:p>
          <a:p>
            <a:pPr algn="just"/>
            <a:r>
              <a:rPr lang="en-US" dirty="0">
                <a:solidFill>
                  <a:srgbClr val="0070C0"/>
                </a:solidFill>
              </a:rPr>
              <a:t>Special behaviors?</a:t>
            </a:r>
          </a:p>
        </p:txBody>
      </p:sp>
    </p:spTree>
    <p:extLst>
      <p:ext uri="{BB962C8B-B14F-4D97-AF65-F5344CB8AC3E}">
        <p14:creationId xmlns:p14="http://schemas.microsoft.com/office/powerpoint/2010/main" val="3563214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5"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EEF465-8ED4-CE82-FC23-BBA879662E4A}"/>
              </a:ext>
            </a:extLst>
          </p:cNvPr>
          <p:cNvSpPr>
            <a:spLocks noGrp="1"/>
          </p:cNvSpPr>
          <p:nvPr>
            <p:ph type="title"/>
          </p:nvPr>
        </p:nvSpPr>
        <p:spPr/>
        <p:txBody>
          <a:bodyPr>
            <a:noAutofit/>
          </a:bodyPr>
          <a:lstStyle/>
          <a:p>
            <a:r>
              <a:rPr lang="en-US" sz="2800" dirty="0"/>
              <a:t>Recommendations for score function selection when designing peptides with non-canonical amino acids</a:t>
            </a:r>
          </a:p>
        </p:txBody>
      </p:sp>
      <p:sp>
        <p:nvSpPr>
          <p:cNvPr id="3" name="Content Placeholder 2">
            <a:extLst>
              <a:ext uri="{FF2B5EF4-FFF2-40B4-BE49-F238E27FC236}">
                <a16:creationId xmlns:a16="http://schemas.microsoft.com/office/drawing/2014/main" id="{8054A8D0-877D-09BF-9FEC-0FA38DCF5453}"/>
              </a:ext>
            </a:extLst>
          </p:cNvPr>
          <p:cNvSpPr>
            <a:spLocks noGrp="1"/>
          </p:cNvSpPr>
          <p:nvPr>
            <p:ph idx="1"/>
          </p:nvPr>
        </p:nvSpPr>
        <p:spPr/>
        <p:txBody>
          <a:bodyPr/>
          <a:lstStyle/>
          <a:p>
            <a:pPr marL="457200" indent="-457200">
              <a:buFont typeface="+mj-lt"/>
              <a:buAutoNum type="arabicPeriod"/>
            </a:pPr>
            <a:r>
              <a:rPr lang="en-US" dirty="0"/>
              <a:t>Use the REF2015 score function for protein-protein interactions</a:t>
            </a:r>
          </a:p>
          <a:p>
            <a:pPr marL="457200" indent="-457200">
              <a:buFont typeface="+mj-lt"/>
              <a:buAutoNum type="arabicPeriod"/>
            </a:pPr>
            <a:endParaRPr lang="en-US" dirty="0"/>
          </a:p>
          <a:p>
            <a:pPr marL="457200" indent="-457200">
              <a:buFont typeface="+mj-lt"/>
              <a:buAutoNum type="arabicPeriod"/>
            </a:pPr>
            <a:r>
              <a:rPr lang="en-US" dirty="0"/>
              <a:t>Use the Talaris2014 score function for protein-ligand interactions</a:t>
            </a:r>
          </a:p>
          <a:p>
            <a:pPr marL="457200" indent="-457200">
              <a:buFont typeface="+mj-lt"/>
              <a:buAutoNum type="arabicPeriod"/>
            </a:pPr>
            <a:endParaRPr lang="en-US" dirty="0"/>
          </a:p>
          <a:p>
            <a:pPr marL="457200" indent="-457200">
              <a:buFont typeface="+mj-lt"/>
              <a:buAutoNum type="arabicPeriod"/>
            </a:pPr>
            <a:r>
              <a:rPr lang="en-US" dirty="0"/>
              <a:t>Do not compare sequences on the basis of an unmodified </a:t>
            </a:r>
            <a:r>
              <a:rPr lang="en-US" i="1" dirty="0" err="1"/>
              <a:t>total_score</a:t>
            </a:r>
            <a:endParaRPr lang="en-US" i="1" dirty="0"/>
          </a:p>
          <a:p>
            <a:pPr marL="457200" indent="-457200">
              <a:buFont typeface="+mj-lt"/>
              <a:buAutoNum type="arabicPeriod"/>
            </a:pPr>
            <a:endParaRPr lang="en-US" i="1" dirty="0"/>
          </a:p>
          <a:p>
            <a:pPr marL="457200" indent="-457200">
              <a:buFont typeface="+mj-lt"/>
              <a:buAutoNum type="arabicPeriod"/>
            </a:pPr>
            <a:r>
              <a:rPr lang="en-US" dirty="0"/>
              <a:t>Make use of metrics whose thermodynamic cycle cancels </a:t>
            </a:r>
            <a:r>
              <a:rPr lang="en-US" i="1" dirty="0"/>
              <a:t>ref</a:t>
            </a:r>
            <a:endParaRPr lang="en-US" dirty="0"/>
          </a:p>
          <a:p>
            <a:pPr lvl="1"/>
            <a:r>
              <a:rPr lang="el-GR" dirty="0"/>
              <a:t>ΔΔ</a:t>
            </a:r>
            <a:r>
              <a:rPr lang="en-US" dirty="0"/>
              <a:t>G</a:t>
            </a:r>
          </a:p>
          <a:p>
            <a:pPr marL="457200" indent="-457200">
              <a:buFont typeface="+mj-lt"/>
              <a:buAutoNum type="arabicPeriod"/>
            </a:pPr>
            <a:endParaRPr lang="en-US" dirty="0"/>
          </a:p>
        </p:txBody>
      </p:sp>
    </p:spTree>
    <p:extLst>
      <p:ext uri="{BB962C8B-B14F-4D97-AF65-F5344CB8AC3E}">
        <p14:creationId xmlns:p14="http://schemas.microsoft.com/office/powerpoint/2010/main" val="819192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F6446B-C586-C820-115E-065AFC62616A}"/>
              </a:ext>
            </a:extLst>
          </p:cNvPr>
          <p:cNvSpPr>
            <a:spLocks noGrp="1"/>
          </p:cNvSpPr>
          <p:nvPr>
            <p:ph type="title"/>
          </p:nvPr>
        </p:nvSpPr>
        <p:spPr/>
        <p:txBody>
          <a:bodyPr/>
          <a:lstStyle/>
          <a:p>
            <a:r>
              <a:rPr lang="en-US" dirty="0"/>
              <a:t>Questions?</a:t>
            </a:r>
          </a:p>
        </p:txBody>
      </p:sp>
    </p:spTree>
    <p:extLst>
      <p:ext uri="{BB962C8B-B14F-4D97-AF65-F5344CB8AC3E}">
        <p14:creationId xmlns:p14="http://schemas.microsoft.com/office/powerpoint/2010/main" val="26875949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6D7F0CD-C5E5-23EF-2D2A-963E6E2DDE26}"/>
              </a:ext>
            </a:extLst>
          </p:cNvPr>
          <p:cNvPicPr>
            <a:picLocks noChangeAspect="1"/>
          </p:cNvPicPr>
          <p:nvPr/>
        </p:nvPicPr>
        <p:blipFill rotWithShape="1">
          <a:blip r:embed="rId2">
            <a:extLst>
              <a:ext uri="{28A0092B-C50C-407E-A947-70E740481C1C}">
                <a14:useLocalDpi xmlns:a14="http://schemas.microsoft.com/office/drawing/2010/main" val="0"/>
              </a:ext>
            </a:extLst>
          </a:blip>
          <a:srcRect l="20028" t="4438" r="33193" b="3206"/>
          <a:stretch/>
        </p:blipFill>
        <p:spPr>
          <a:xfrm>
            <a:off x="154547" y="1713589"/>
            <a:ext cx="3581401" cy="3073770"/>
          </a:xfrm>
          <a:prstGeom prst="rect">
            <a:avLst/>
          </a:prstGeom>
        </p:spPr>
      </p:pic>
      <p:sp>
        <p:nvSpPr>
          <p:cNvPr id="2" name="Title 1">
            <a:extLst>
              <a:ext uri="{FF2B5EF4-FFF2-40B4-BE49-F238E27FC236}">
                <a16:creationId xmlns:a16="http://schemas.microsoft.com/office/drawing/2014/main" id="{64ED8F72-F420-54EF-4779-82DB7611BA65}"/>
              </a:ext>
            </a:extLst>
          </p:cNvPr>
          <p:cNvSpPr>
            <a:spLocks noGrp="1"/>
          </p:cNvSpPr>
          <p:nvPr>
            <p:ph type="title"/>
          </p:nvPr>
        </p:nvSpPr>
        <p:spPr/>
        <p:txBody>
          <a:bodyPr>
            <a:noAutofit/>
          </a:bodyPr>
          <a:lstStyle/>
          <a:p>
            <a:r>
              <a:rPr lang="en-US" sz="2800" dirty="0"/>
              <a:t>How would we encode all the topological and non-coordinate information for a non-canonical derivative of Tryptophan?</a:t>
            </a:r>
          </a:p>
        </p:txBody>
      </p:sp>
      <p:pic>
        <p:nvPicPr>
          <p:cNvPr id="6" name="Picture 5">
            <a:extLst>
              <a:ext uri="{FF2B5EF4-FFF2-40B4-BE49-F238E27FC236}">
                <a16:creationId xmlns:a16="http://schemas.microsoft.com/office/drawing/2014/main" id="{A0A04F56-7C4C-BBE0-EE52-6250F502B856}"/>
              </a:ext>
            </a:extLst>
          </p:cNvPr>
          <p:cNvPicPr>
            <a:picLocks noChangeAspect="1"/>
          </p:cNvPicPr>
          <p:nvPr/>
        </p:nvPicPr>
        <p:blipFill rotWithShape="1">
          <a:blip r:embed="rId3">
            <a:extLst>
              <a:ext uri="{28A0092B-C50C-407E-A947-70E740481C1C}">
                <a14:useLocalDpi xmlns:a14="http://schemas.microsoft.com/office/drawing/2010/main" val="0"/>
              </a:ext>
            </a:extLst>
          </a:blip>
          <a:srcRect l="25593" t="2502" r="10942" b="12149"/>
          <a:stretch/>
        </p:blipFill>
        <p:spPr>
          <a:xfrm>
            <a:off x="3359476" y="4336173"/>
            <a:ext cx="3509578" cy="1979541"/>
          </a:xfrm>
          <a:prstGeom prst="ellipse">
            <a:avLst/>
          </a:prstGeom>
          <a:ln>
            <a:noFill/>
          </a:ln>
          <a:effectLst>
            <a:softEdge rad="112500"/>
          </a:effectLst>
        </p:spPr>
      </p:pic>
      <p:pic>
        <p:nvPicPr>
          <p:cNvPr id="11" name="Picture 10" descr="Diagram&#10;&#10;Description automatically generated">
            <a:extLst>
              <a:ext uri="{FF2B5EF4-FFF2-40B4-BE49-F238E27FC236}">
                <a16:creationId xmlns:a16="http://schemas.microsoft.com/office/drawing/2014/main" id="{BECC81FD-FE0A-37FC-D4D3-54DF163C2983}"/>
              </a:ext>
            </a:extLst>
          </p:cNvPr>
          <p:cNvPicPr>
            <a:picLocks noChangeAspect="1"/>
          </p:cNvPicPr>
          <p:nvPr/>
        </p:nvPicPr>
        <p:blipFill rotWithShape="1">
          <a:blip r:embed="rId4">
            <a:extLst>
              <a:ext uri="{28A0092B-C50C-407E-A947-70E740481C1C}">
                <a14:useLocalDpi xmlns:a14="http://schemas.microsoft.com/office/drawing/2010/main" val="0"/>
              </a:ext>
            </a:extLst>
          </a:blip>
          <a:srcRect l="34744" r="25082"/>
          <a:stretch/>
        </p:blipFill>
        <p:spPr>
          <a:xfrm>
            <a:off x="6622863" y="1698173"/>
            <a:ext cx="2687880" cy="2908485"/>
          </a:xfrm>
          <a:prstGeom prst="ellipse">
            <a:avLst/>
          </a:prstGeom>
          <a:ln>
            <a:noFill/>
          </a:ln>
          <a:effectLst>
            <a:softEdge rad="112500"/>
          </a:effectLst>
        </p:spPr>
      </p:pic>
      <p:sp>
        <p:nvSpPr>
          <p:cNvPr id="16" name="TextBox 15">
            <a:extLst>
              <a:ext uri="{FF2B5EF4-FFF2-40B4-BE49-F238E27FC236}">
                <a16:creationId xmlns:a16="http://schemas.microsoft.com/office/drawing/2014/main" id="{2633FCD6-3A54-E4D7-EBA9-9F2E18CC88DC}"/>
              </a:ext>
            </a:extLst>
          </p:cNvPr>
          <p:cNvSpPr txBox="1"/>
          <p:nvPr/>
        </p:nvSpPr>
        <p:spPr>
          <a:xfrm>
            <a:off x="154547" y="5002777"/>
            <a:ext cx="2980540" cy="646331"/>
          </a:xfrm>
          <a:prstGeom prst="rect">
            <a:avLst/>
          </a:prstGeom>
          <a:noFill/>
        </p:spPr>
        <p:txBody>
          <a:bodyPr wrap="square" rtlCol="0">
            <a:spAutoFit/>
          </a:bodyPr>
          <a:lstStyle/>
          <a:p>
            <a:pPr algn="ctr"/>
            <a:r>
              <a:rPr lang="en-US" dirty="0"/>
              <a:t>(1) Refine structure of native protein-peptide complex</a:t>
            </a:r>
          </a:p>
        </p:txBody>
      </p:sp>
      <p:sp>
        <p:nvSpPr>
          <p:cNvPr id="17" name="TextBox 16">
            <a:extLst>
              <a:ext uri="{FF2B5EF4-FFF2-40B4-BE49-F238E27FC236}">
                <a16:creationId xmlns:a16="http://schemas.microsoft.com/office/drawing/2014/main" id="{4F668B85-29B0-7BA4-5174-887780B59181}"/>
              </a:ext>
            </a:extLst>
          </p:cNvPr>
          <p:cNvSpPr txBox="1"/>
          <p:nvPr/>
        </p:nvSpPr>
        <p:spPr>
          <a:xfrm>
            <a:off x="3939053" y="3610560"/>
            <a:ext cx="2317430" cy="646331"/>
          </a:xfrm>
          <a:prstGeom prst="rect">
            <a:avLst/>
          </a:prstGeom>
          <a:noFill/>
        </p:spPr>
        <p:txBody>
          <a:bodyPr wrap="square" rtlCol="0">
            <a:spAutoFit/>
          </a:bodyPr>
          <a:lstStyle/>
          <a:p>
            <a:pPr algn="ctr"/>
            <a:r>
              <a:rPr lang="en-US" dirty="0"/>
              <a:t>(2) Redesign smaller peptide</a:t>
            </a:r>
          </a:p>
        </p:txBody>
      </p:sp>
      <p:grpSp>
        <p:nvGrpSpPr>
          <p:cNvPr id="24" name="Group 23">
            <a:extLst>
              <a:ext uri="{FF2B5EF4-FFF2-40B4-BE49-F238E27FC236}">
                <a16:creationId xmlns:a16="http://schemas.microsoft.com/office/drawing/2014/main" id="{89356BCB-F3E9-1308-883B-6B18BCEDCABE}"/>
              </a:ext>
            </a:extLst>
          </p:cNvPr>
          <p:cNvGrpSpPr/>
          <p:nvPr/>
        </p:nvGrpSpPr>
        <p:grpSpPr>
          <a:xfrm>
            <a:off x="9089655" y="4256891"/>
            <a:ext cx="2970088" cy="1992196"/>
            <a:chOff x="9067883" y="4256891"/>
            <a:chExt cx="2970088" cy="1992196"/>
          </a:xfrm>
        </p:grpSpPr>
        <p:grpSp>
          <p:nvGrpSpPr>
            <p:cNvPr id="22" name="Group 21">
              <a:extLst>
                <a:ext uri="{FF2B5EF4-FFF2-40B4-BE49-F238E27FC236}">
                  <a16:creationId xmlns:a16="http://schemas.microsoft.com/office/drawing/2014/main" id="{6C5642C2-9F85-04EF-3B4A-2D651B262301}"/>
                </a:ext>
              </a:extLst>
            </p:cNvPr>
            <p:cNvGrpSpPr/>
            <p:nvPr/>
          </p:nvGrpSpPr>
          <p:grpSpPr>
            <a:xfrm>
              <a:off x="9067883" y="4256891"/>
              <a:ext cx="2285917" cy="1992196"/>
              <a:chOff x="9595486" y="4052094"/>
              <a:chExt cx="2285917" cy="1992196"/>
            </a:xfrm>
          </p:grpSpPr>
          <p:pic>
            <p:nvPicPr>
              <p:cNvPr id="15" name="Picture 14" descr="Diagram&#10;&#10;Description automatically generated">
                <a:extLst>
                  <a:ext uri="{FF2B5EF4-FFF2-40B4-BE49-F238E27FC236}">
                    <a16:creationId xmlns:a16="http://schemas.microsoft.com/office/drawing/2014/main" id="{822247E9-B872-5F1C-1C05-B0586926E20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95486" y="4052094"/>
                <a:ext cx="2285917" cy="1992196"/>
              </a:xfrm>
              <a:prstGeom prst="rect">
                <a:avLst/>
              </a:prstGeom>
            </p:spPr>
          </p:pic>
          <p:cxnSp>
            <p:nvCxnSpPr>
              <p:cNvPr id="19" name="Straight Connector 18">
                <a:extLst>
                  <a:ext uri="{FF2B5EF4-FFF2-40B4-BE49-F238E27FC236}">
                    <a16:creationId xmlns:a16="http://schemas.microsoft.com/office/drawing/2014/main" id="{DAA01EA7-C6C4-34A1-59C7-31F22F10958D}"/>
                  </a:ext>
                </a:extLst>
              </p:cNvPr>
              <p:cNvCxnSpPr>
                <a:cxnSpLocks/>
              </p:cNvCxnSpPr>
              <p:nvPr/>
            </p:nvCxnSpPr>
            <p:spPr>
              <a:xfrm flipV="1">
                <a:off x="11430002" y="5002777"/>
                <a:ext cx="257806" cy="494509"/>
              </a:xfrm>
              <a:prstGeom prst="line">
                <a:avLst/>
              </a:prstGeom>
              <a:ln w="19050"/>
            </p:spPr>
            <p:style>
              <a:lnRef idx="1">
                <a:schemeClr val="dk1"/>
              </a:lnRef>
              <a:fillRef idx="0">
                <a:schemeClr val="dk1"/>
              </a:fillRef>
              <a:effectRef idx="0">
                <a:schemeClr val="dk1"/>
              </a:effectRef>
              <a:fontRef idx="minor">
                <a:schemeClr val="tx1"/>
              </a:fontRef>
            </p:style>
          </p:cxnSp>
        </p:grpSp>
        <p:sp>
          <p:nvSpPr>
            <p:cNvPr id="23" name="TextBox 22">
              <a:extLst>
                <a:ext uri="{FF2B5EF4-FFF2-40B4-BE49-F238E27FC236}">
                  <a16:creationId xmlns:a16="http://schemas.microsoft.com/office/drawing/2014/main" id="{8D194D03-8DEE-24C6-1815-1E2109441039}"/>
                </a:ext>
              </a:extLst>
            </p:cNvPr>
            <p:cNvSpPr txBox="1"/>
            <p:nvPr/>
          </p:nvSpPr>
          <p:spPr>
            <a:xfrm>
              <a:off x="10282439" y="4593417"/>
              <a:ext cx="1755532" cy="646331"/>
            </a:xfrm>
            <a:prstGeom prst="rect">
              <a:avLst/>
            </a:prstGeom>
            <a:noFill/>
          </p:spPr>
          <p:txBody>
            <a:bodyPr wrap="square" rtlCol="0">
              <a:spAutoFit/>
            </a:bodyPr>
            <a:lstStyle/>
            <a:p>
              <a:pPr algn="ctr"/>
              <a:r>
                <a:rPr lang="en-US" dirty="0"/>
                <a:t>R = F, Cl, Br, CF</a:t>
              </a:r>
              <a:r>
                <a:rPr lang="en-US" baseline="-25000" dirty="0"/>
                <a:t>3</a:t>
              </a:r>
              <a:r>
                <a:rPr lang="en-US" dirty="0"/>
                <a:t>,</a:t>
              </a:r>
              <a:r>
                <a:rPr lang="en-US" baseline="-25000" dirty="0"/>
                <a:t> </a:t>
              </a:r>
              <a:r>
                <a:rPr lang="en-US" dirty="0"/>
                <a:t>CH</a:t>
              </a:r>
              <a:r>
                <a:rPr lang="en-US" baseline="-25000" dirty="0"/>
                <a:t>3</a:t>
              </a:r>
              <a:r>
                <a:rPr lang="en-US" dirty="0"/>
                <a:t>,</a:t>
              </a:r>
              <a:r>
                <a:rPr lang="en-US" baseline="-25000" dirty="0"/>
                <a:t> </a:t>
              </a:r>
              <a:r>
                <a:rPr lang="en-US" dirty="0"/>
                <a:t>OCH</a:t>
              </a:r>
              <a:r>
                <a:rPr lang="en-US" baseline="-25000" dirty="0"/>
                <a:t>3</a:t>
              </a:r>
              <a:r>
                <a:rPr lang="en-US" dirty="0"/>
                <a:t>,</a:t>
              </a:r>
              <a:r>
                <a:rPr lang="en-US" baseline="-25000" dirty="0"/>
                <a:t> </a:t>
              </a:r>
              <a:r>
                <a:rPr lang="en-US" dirty="0"/>
                <a:t>etc.</a:t>
              </a:r>
            </a:p>
          </p:txBody>
        </p:sp>
      </p:grpSp>
      <p:sp>
        <p:nvSpPr>
          <p:cNvPr id="25" name="TextBox 24">
            <a:extLst>
              <a:ext uri="{FF2B5EF4-FFF2-40B4-BE49-F238E27FC236}">
                <a16:creationId xmlns:a16="http://schemas.microsoft.com/office/drawing/2014/main" id="{FC2244C7-EDD2-95B5-D49C-BA75120D8F8D}"/>
              </a:ext>
            </a:extLst>
          </p:cNvPr>
          <p:cNvSpPr txBox="1"/>
          <p:nvPr/>
        </p:nvSpPr>
        <p:spPr>
          <a:xfrm>
            <a:off x="6772225" y="4593417"/>
            <a:ext cx="2317430" cy="646331"/>
          </a:xfrm>
          <a:prstGeom prst="rect">
            <a:avLst/>
          </a:prstGeom>
          <a:noFill/>
        </p:spPr>
        <p:txBody>
          <a:bodyPr wrap="square" rtlCol="0">
            <a:spAutoFit/>
          </a:bodyPr>
          <a:lstStyle/>
          <a:p>
            <a:pPr algn="ctr"/>
            <a:r>
              <a:rPr lang="en-US" dirty="0"/>
              <a:t>(3) Identify a potential hotspot interaction</a:t>
            </a:r>
          </a:p>
        </p:txBody>
      </p:sp>
      <p:sp>
        <p:nvSpPr>
          <p:cNvPr id="26" name="TextBox 25">
            <a:extLst>
              <a:ext uri="{FF2B5EF4-FFF2-40B4-BE49-F238E27FC236}">
                <a16:creationId xmlns:a16="http://schemas.microsoft.com/office/drawing/2014/main" id="{B3F82F20-64BB-2184-E49A-385DEBA99552}"/>
              </a:ext>
            </a:extLst>
          </p:cNvPr>
          <p:cNvSpPr txBox="1"/>
          <p:nvPr/>
        </p:nvSpPr>
        <p:spPr>
          <a:xfrm>
            <a:off x="9606723" y="3272035"/>
            <a:ext cx="2317430" cy="923330"/>
          </a:xfrm>
          <a:prstGeom prst="rect">
            <a:avLst/>
          </a:prstGeom>
          <a:noFill/>
        </p:spPr>
        <p:txBody>
          <a:bodyPr wrap="square" rtlCol="0">
            <a:spAutoFit/>
          </a:bodyPr>
          <a:lstStyle/>
          <a:p>
            <a:pPr algn="ctr"/>
            <a:r>
              <a:rPr lang="en-US" dirty="0"/>
              <a:t>(4) Design a TRP derivative library to scan hotspot</a:t>
            </a:r>
          </a:p>
        </p:txBody>
      </p:sp>
    </p:spTree>
    <p:extLst>
      <p:ext uri="{BB962C8B-B14F-4D97-AF65-F5344CB8AC3E}">
        <p14:creationId xmlns:p14="http://schemas.microsoft.com/office/powerpoint/2010/main" val="932789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25" grpId="0"/>
      <p:bldP spid="2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AF542715-E03B-BCD9-9B67-239A6EB1E3CA}"/>
              </a:ext>
            </a:extLst>
          </p:cNvPr>
          <p:cNvPicPr>
            <a:picLocks noChangeAspect="1"/>
          </p:cNvPicPr>
          <p:nvPr/>
        </p:nvPicPr>
        <p:blipFill rotWithShape="1">
          <a:blip r:embed="rId2"/>
          <a:srcRect t="2537" r="47589" b="38412"/>
          <a:stretch/>
        </p:blipFill>
        <p:spPr>
          <a:xfrm>
            <a:off x="130628" y="1894114"/>
            <a:ext cx="6389914" cy="4049712"/>
          </a:xfrm>
          <a:prstGeom prst="rect">
            <a:avLst/>
          </a:prstGeom>
        </p:spPr>
      </p:pic>
      <p:sp>
        <p:nvSpPr>
          <p:cNvPr id="2" name="Title 1">
            <a:extLst>
              <a:ext uri="{FF2B5EF4-FFF2-40B4-BE49-F238E27FC236}">
                <a16:creationId xmlns:a16="http://schemas.microsoft.com/office/drawing/2014/main" id="{72295F31-F959-8C4B-6F6A-721931AAD72D}"/>
              </a:ext>
            </a:extLst>
          </p:cNvPr>
          <p:cNvSpPr>
            <a:spLocks noGrp="1"/>
          </p:cNvSpPr>
          <p:nvPr>
            <p:ph type="title" idx="4294967295"/>
          </p:nvPr>
        </p:nvSpPr>
        <p:spPr>
          <a:xfrm>
            <a:off x="632460" y="899381"/>
            <a:ext cx="10927080" cy="722312"/>
          </a:xfrm>
        </p:spPr>
        <p:txBody>
          <a:bodyPr>
            <a:noAutofit/>
          </a:bodyPr>
          <a:lstStyle/>
          <a:p>
            <a:r>
              <a:rPr lang="en-US" sz="2800" dirty="0"/>
              <a:t>Topological and other non-coordinate information is stored in a params file</a:t>
            </a:r>
          </a:p>
        </p:txBody>
      </p:sp>
      <p:sp>
        <p:nvSpPr>
          <p:cNvPr id="29" name="TextBox 28">
            <a:extLst>
              <a:ext uri="{FF2B5EF4-FFF2-40B4-BE49-F238E27FC236}">
                <a16:creationId xmlns:a16="http://schemas.microsoft.com/office/drawing/2014/main" id="{C8ECF14F-3AEA-D631-CD7D-385851D1F67C}"/>
              </a:ext>
            </a:extLst>
          </p:cNvPr>
          <p:cNvSpPr txBox="1"/>
          <p:nvPr/>
        </p:nvSpPr>
        <p:spPr>
          <a:xfrm>
            <a:off x="3325585" y="6488668"/>
            <a:ext cx="8828313" cy="369332"/>
          </a:xfrm>
          <a:prstGeom prst="rect">
            <a:avLst/>
          </a:prstGeom>
          <a:noFill/>
        </p:spPr>
        <p:txBody>
          <a:bodyPr wrap="square">
            <a:spAutoFit/>
          </a:bodyPr>
          <a:lstStyle/>
          <a:p>
            <a:r>
              <a:rPr lang="en-US" dirty="0">
                <a:hlinkClick r:id="rId3"/>
              </a:rPr>
              <a:t>https://www.rosettacommons.org/docs/latest/rosetta_basics/file_types/Residue-Params-file</a:t>
            </a:r>
            <a:r>
              <a:rPr lang="en-US" dirty="0"/>
              <a:t> </a:t>
            </a:r>
          </a:p>
        </p:txBody>
      </p:sp>
      <p:pic>
        <p:nvPicPr>
          <p:cNvPr id="34" name="Picture 33" descr="Radar chart&#10;&#10;Description automatically generated with medium confidence">
            <a:extLst>
              <a:ext uri="{FF2B5EF4-FFF2-40B4-BE49-F238E27FC236}">
                <a16:creationId xmlns:a16="http://schemas.microsoft.com/office/drawing/2014/main" id="{4CB3E925-CE88-5B38-FD32-0C73871816AD}"/>
              </a:ext>
            </a:extLst>
          </p:cNvPr>
          <p:cNvPicPr>
            <a:picLocks noChangeAspect="1"/>
          </p:cNvPicPr>
          <p:nvPr/>
        </p:nvPicPr>
        <p:blipFill rotWithShape="1">
          <a:blip r:embed="rId4">
            <a:extLst>
              <a:ext uri="{28A0092B-C50C-407E-A947-70E740481C1C}">
                <a14:useLocalDpi xmlns:a14="http://schemas.microsoft.com/office/drawing/2010/main" val="0"/>
              </a:ext>
            </a:extLst>
          </a:blip>
          <a:srcRect l="33117" t="4959" r="36795"/>
          <a:stretch/>
        </p:blipFill>
        <p:spPr>
          <a:xfrm>
            <a:off x="8218714" y="2166535"/>
            <a:ext cx="2394857" cy="3493135"/>
          </a:xfrm>
          <a:prstGeom prst="rect">
            <a:avLst/>
          </a:prstGeom>
        </p:spPr>
      </p:pic>
    </p:spTree>
    <p:extLst>
      <p:ext uri="{BB962C8B-B14F-4D97-AF65-F5344CB8AC3E}">
        <p14:creationId xmlns:p14="http://schemas.microsoft.com/office/powerpoint/2010/main" val="30302945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AF542715-E03B-BCD9-9B67-239A6EB1E3CA}"/>
              </a:ext>
            </a:extLst>
          </p:cNvPr>
          <p:cNvPicPr>
            <a:picLocks noChangeAspect="1"/>
          </p:cNvPicPr>
          <p:nvPr/>
        </p:nvPicPr>
        <p:blipFill rotWithShape="1">
          <a:blip r:embed="rId2"/>
          <a:srcRect t="2537" r="80015" b="88510"/>
          <a:stretch/>
        </p:blipFill>
        <p:spPr>
          <a:xfrm>
            <a:off x="158522" y="2127750"/>
            <a:ext cx="4718278" cy="1188867"/>
          </a:xfrm>
          <a:prstGeom prst="rect">
            <a:avLst/>
          </a:prstGeom>
        </p:spPr>
      </p:pic>
      <p:sp>
        <p:nvSpPr>
          <p:cNvPr id="2" name="Title 1">
            <a:extLst>
              <a:ext uri="{FF2B5EF4-FFF2-40B4-BE49-F238E27FC236}">
                <a16:creationId xmlns:a16="http://schemas.microsoft.com/office/drawing/2014/main" id="{72295F31-F959-8C4B-6F6A-721931AAD72D}"/>
              </a:ext>
            </a:extLst>
          </p:cNvPr>
          <p:cNvSpPr>
            <a:spLocks noGrp="1"/>
          </p:cNvSpPr>
          <p:nvPr>
            <p:ph type="title" idx="4294967295"/>
          </p:nvPr>
        </p:nvSpPr>
        <p:spPr>
          <a:xfrm>
            <a:off x="632460" y="899381"/>
            <a:ext cx="10927080" cy="722312"/>
          </a:xfrm>
        </p:spPr>
        <p:txBody>
          <a:bodyPr>
            <a:noAutofit/>
          </a:bodyPr>
          <a:lstStyle/>
          <a:p>
            <a:r>
              <a:rPr lang="en-US" sz="2800" dirty="0"/>
              <a:t>The first few lines contain basic information about the residue type</a:t>
            </a:r>
          </a:p>
        </p:txBody>
      </p:sp>
      <p:sp>
        <p:nvSpPr>
          <p:cNvPr id="29" name="TextBox 28">
            <a:extLst>
              <a:ext uri="{FF2B5EF4-FFF2-40B4-BE49-F238E27FC236}">
                <a16:creationId xmlns:a16="http://schemas.microsoft.com/office/drawing/2014/main" id="{C8ECF14F-3AEA-D631-CD7D-385851D1F67C}"/>
              </a:ext>
            </a:extLst>
          </p:cNvPr>
          <p:cNvSpPr txBox="1"/>
          <p:nvPr/>
        </p:nvSpPr>
        <p:spPr>
          <a:xfrm>
            <a:off x="3325585" y="6488668"/>
            <a:ext cx="8828313" cy="369332"/>
          </a:xfrm>
          <a:prstGeom prst="rect">
            <a:avLst/>
          </a:prstGeom>
          <a:noFill/>
        </p:spPr>
        <p:txBody>
          <a:bodyPr wrap="square">
            <a:spAutoFit/>
          </a:bodyPr>
          <a:lstStyle/>
          <a:p>
            <a:r>
              <a:rPr lang="en-US" dirty="0">
                <a:hlinkClick r:id="rId3"/>
              </a:rPr>
              <a:t>https://www.rosettacommons.org/docs/latest/rosetta_basics/file_types/Residue-Params-file</a:t>
            </a:r>
            <a:r>
              <a:rPr lang="en-US" dirty="0"/>
              <a:t> </a:t>
            </a:r>
          </a:p>
        </p:txBody>
      </p:sp>
      <p:sp>
        <p:nvSpPr>
          <p:cNvPr id="7" name="TextBox 6">
            <a:extLst>
              <a:ext uri="{FF2B5EF4-FFF2-40B4-BE49-F238E27FC236}">
                <a16:creationId xmlns:a16="http://schemas.microsoft.com/office/drawing/2014/main" id="{C6A837A1-EEF5-2464-0352-033D78B12BE0}"/>
              </a:ext>
            </a:extLst>
          </p:cNvPr>
          <p:cNvSpPr txBox="1"/>
          <p:nvPr/>
        </p:nvSpPr>
        <p:spPr>
          <a:xfrm>
            <a:off x="76200" y="3591481"/>
            <a:ext cx="4800600" cy="923330"/>
          </a:xfrm>
          <a:prstGeom prst="rect">
            <a:avLst/>
          </a:prstGeom>
          <a:noFill/>
        </p:spPr>
        <p:txBody>
          <a:bodyPr wrap="square">
            <a:spAutoFit/>
          </a:bodyPr>
          <a:lstStyle/>
          <a:p>
            <a:pPr algn="l"/>
            <a:r>
              <a:rPr lang="en-US" b="1" i="0" dirty="0">
                <a:solidFill>
                  <a:srgbClr val="333333"/>
                </a:solidFill>
                <a:effectLst/>
                <a:latin typeface="Helvetica" panose="020B0604020202020204" pitchFamily="34" charset="0"/>
              </a:rPr>
              <a:t>NAME</a:t>
            </a:r>
            <a:r>
              <a:rPr lang="en-US" b="0" i="0" dirty="0">
                <a:solidFill>
                  <a:srgbClr val="333333"/>
                </a:solidFill>
                <a:effectLst/>
                <a:latin typeface="Helvetica" panose="020B0604020202020204" pitchFamily="34" charset="0"/>
              </a:rPr>
              <a:t> The name of the Residue. Must be unique among all residues loaded into Rosetta</a:t>
            </a:r>
          </a:p>
        </p:txBody>
      </p:sp>
      <p:sp>
        <p:nvSpPr>
          <p:cNvPr id="9" name="TextBox 8">
            <a:extLst>
              <a:ext uri="{FF2B5EF4-FFF2-40B4-BE49-F238E27FC236}">
                <a16:creationId xmlns:a16="http://schemas.microsoft.com/office/drawing/2014/main" id="{AB194AD7-7380-34B7-35F9-C74357B8BD17}"/>
              </a:ext>
            </a:extLst>
          </p:cNvPr>
          <p:cNvSpPr txBox="1"/>
          <p:nvPr/>
        </p:nvSpPr>
        <p:spPr>
          <a:xfrm>
            <a:off x="76200" y="4794436"/>
            <a:ext cx="4800600" cy="1477328"/>
          </a:xfrm>
          <a:prstGeom prst="rect">
            <a:avLst/>
          </a:prstGeom>
          <a:noFill/>
        </p:spPr>
        <p:txBody>
          <a:bodyPr wrap="square">
            <a:spAutoFit/>
          </a:bodyPr>
          <a:lstStyle/>
          <a:p>
            <a:pPr algn="l"/>
            <a:r>
              <a:rPr lang="en-US" b="1" i="0" dirty="0">
                <a:solidFill>
                  <a:srgbClr val="333333"/>
                </a:solidFill>
                <a:effectLst/>
                <a:latin typeface="Helvetica" panose="020B0604020202020204" pitchFamily="34" charset="0"/>
              </a:rPr>
              <a:t>IO_STRING</a:t>
            </a:r>
            <a:r>
              <a:rPr lang="en-US" b="0" i="0" dirty="0">
                <a:solidFill>
                  <a:srgbClr val="333333"/>
                </a:solidFill>
                <a:effectLst/>
                <a:latin typeface="Helvetica" panose="020B0604020202020204" pitchFamily="34" charset="0"/>
              </a:rPr>
              <a:t> The 3 letter and 1 letter codes representing the residue. 3 letter code is </a:t>
            </a:r>
            <a:r>
              <a:rPr lang="en-US" b="0" i="1" dirty="0">
                <a:solidFill>
                  <a:srgbClr val="333333"/>
                </a:solidFill>
                <a:effectLst/>
                <a:latin typeface="Helvetica" panose="020B0604020202020204" pitchFamily="34" charset="0"/>
              </a:rPr>
              <a:t>not</a:t>
            </a:r>
            <a:r>
              <a:rPr lang="en-US" b="0" i="0" dirty="0">
                <a:solidFill>
                  <a:srgbClr val="333333"/>
                </a:solidFill>
                <a:effectLst/>
                <a:latin typeface="Helvetica" panose="020B0604020202020204" pitchFamily="34" charset="0"/>
              </a:rPr>
              <a:t> unique; it does not need to be the same as the name. 1 letter code is Z by default.</a:t>
            </a:r>
          </a:p>
        </p:txBody>
      </p:sp>
      <p:sp>
        <p:nvSpPr>
          <p:cNvPr id="11" name="TextBox 10">
            <a:extLst>
              <a:ext uri="{FF2B5EF4-FFF2-40B4-BE49-F238E27FC236}">
                <a16:creationId xmlns:a16="http://schemas.microsoft.com/office/drawing/2014/main" id="{4EB1A7F4-7B43-B3BD-79D5-124DB1138C2C}"/>
              </a:ext>
            </a:extLst>
          </p:cNvPr>
          <p:cNvSpPr txBox="1"/>
          <p:nvPr/>
        </p:nvSpPr>
        <p:spPr>
          <a:xfrm>
            <a:off x="5458778" y="3591481"/>
            <a:ext cx="6100762" cy="923330"/>
          </a:xfrm>
          <a:prstGeom prst="rect">
            <a:avLst/>
          </a:prstGeom>
          <a:noFill/>
        </p:spPr>
        <p:txBody>
          <a:bodyPr wrap="square">
            <a:spAutoFit/>
          </a:bodyPr>
          <a:lstStyle/>
          <a:p>
            <a:pPr algn="l"/>
            <a:r>
              <a:rPr lang="en-US" b="1" i="0" dirty="0">
                <a:solidFill>
                  <a:srgbClr val="333333"/>
                </a:solidFill>
                <a:effectLst/>
                <a:latin typeface="Helvetica" panose="020B0604020202020204" pitchFamily="34" charset="0"/>
              </a:rPr>
              <a:t>TYPE</a:t>
            </a:r>
            <a:r>
              <a:rPr lang="en-US" b="0" i="0" dirty="0">
                <a:solidFill>
                  <a:srgbClr val="333333"/>
                </a:solidFill>
                <a:effectLst/>
                <a:latin typeface="Helvetica" panose="020B0604020202020204" pitchFamily="34" charset="0"/>
              </a:rPr>
              <a:t> The type of residue being represented, should be 'LIGAND' for ligands, or 'POLYMER' for amino acids, DNA and RNA bases, or other polymer building-blocks.</a:t>
            </a:r>
          </a:p>
        </p:txBody>
      </p:sp>
      <p:sp>
        <p:nvSpPr>
          <p:cNvPr id="13" name="TextBox 12">
            <a:extLst>
              <a:ext uri="{FF2B5EF4-FFF2-40B4-BE49-F238E27FC236}">
                <a16:creationId xmlns:a16="http://schemas.microsoft.com/office/drawing/2014/main" id="{667D0B88-7F3D-2AA2-263F-93D6D5EFAEFF}"/>
              </a:ext>
            </a:extLst>
          </p:cNvPr>
          <p:cNvSpPr txBox="1"/>
          <p:nvPr/>
        </p:nvSpPr>
        <p:spPr>
          <a:xfrm>
            <a:off x="5458778" y="4793744"/>
            <a:ext cx="6210300" cy="646331"/>
          </a:xfrm>
          <a:prstGeom prst="rect">
            <a:avLst/>
          </a:prstGeom>
          <a:noFill/>
        </p:spPr>
        <p:txBody>
          <a:bodyPr wrap="square">
            <a:spAutoFit/>
          </a:bodyPr>
          <a:lstStyle/>
          <a:p>
            <a:pPr algn="l"/>
            <a:r>
              <a:rPr lang="en-US" b="1" i="0" dirty="0">
                <a:solidFill>
                  <a:srgbClr val="333333"/>
                </a:solidFill>
                <a:effectLst/>
                <a:latin typeface="Helvetica" panose="020B0604020202020204" pitchFamily="34" charset="0"/>
              </a:rPr>
              <a:t>AA</a:t>
            </a:r>
            <a:r>
              <a:rPr lang="en-US" b="0" i="0" dirty="0">
                <a:solidFill>
                  <a:srgbClr val="333333"/>
                </a:solidFill>
                <a:effectLst/>
                <a:latin typeface="Helvetica" panose="020B0604020202020204" pitchFamily="34" charset="0"/>
              </a:rPr>
              <a:t> The amino acid type. Should be "UNK" for ligands, or for most non-canonicals.</a:t>
            </a:r>
          </a:p>
        </p:txBody>
      </p:sp>
    </p:spTree>
    <p:extLst>
      <p:ext uri="{BB962C8B-B14F-4D97-AF65-F5344CB8AC3E}">
        <p14:creationId xmlns:p14="http://schemas.microsoft.com/office/powerpoint/2010/main" val="2236827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1" grpId="0"/>
      <p:bldP spid="1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95F31-F959-8C4B-6F6A-721931AAD72D}"/>
              </a:ext>
            </a:extLst>
          </p:cNvPr>
          <p:cNvSpPr>
            <a:spLocks noGrp="1"/>
          </p:cNvSpPr>
          <p:nvPr>
            <p:ph type="title"/>
          </p:nvPr>
        </p:nvSpPr>
        <p:spPr/>
        <p:txBody>
          <a:bodyPr>
            <a:noAutofit/>
          </a:bodyPr>
          <a:lstStyle/>
          <a:p>
            <a:r>
              <a:rPr lang="en-US" sz="2800" dirty="0"/>
              <a:t>The ATOM block relates each PDB atom to a templated atom type</a:t>
            </a:r>
          </a:p>
        </p:txBody>
      </p:sp>
      <p:pic>
        <p:nvPicPr>
          <p:cNvPr id="4" name="Content Placeholder 3">
            <a:extLst>
              <a:ext uri="{FF2B5EF4-FFF2-40B4-BE49-F238E27FC236}">
                <a16:creationId xmlns:a16="http://schemas.microsoft.com/office/drawing/2014/main" id="{D414AE5B-7D7B-0CAD-E0A6-6ADBFB3B63F6}"/>
              </a:ext>
            </a:extLst>
          </p:cNvPr>
          <p:cNvPicPr>
            <a:picLocks noGrp="1" noChangeAspect="1"/>
          </p:cNvPicPr>
          <p:nvPr>
            <p:ph sz="half" idx="2"/>
          </p:nvPr>
        </p:nvPicPr>
        <p:blipFill rotWithShape="1">
          <a:blip r:embed="rId2"/>
          <a:srcRect t="13044" r="77959" b="58655"/>
          <a:stretch/>
        </p:blipFill>
        <p:spPr>
          <a:xfrm>
            <a:off x="141616" y="2133601"/>
            <a:ext cx="5682017" cy="4103914"/>
          </a:xfrm>
        </p:spPr>
      </p:pic>
      <p:pic>
        <p:nvPicPr>
          <p:cNvPr id="5" name="Picture 4" descr="Chart, radar chart&#10;&#10;Description automatically generated">
            <a:extLst>
              <a:ext uri="{FF2B5EF4-FFF2-40B4-BE49-F238E27FC236}">
                <a16:creationId xmlns:a16="http://schemas.microsoft.com/office/drawing/2014/main" id="{A4E3BEA4-C2CD-0A14-5CB5-C778A512E30F}"/>
              </a:ext>
            </a:extLst>
          </p:cNvPr>
          <p:cNvPicPr>
            <a:picLocks noChangeAspect="1"/>
          </p:cNvPicPr>
          <p:nvPr/>
        </p:nvPicPr>
        <p:blipFill rotWithShape="1">
          <a:blip r:embed="rId3">
            <a:extLst>
              <a:ext uri="{28A0092B-C50C-407E-A947-70E740481C1C}">
                <a14:useLocalDpi xmlns:a14="http://schemas.microsoft.com/office/drawing/2010/main" val="0"/>
              </a:ext>
            </a:extLst>
          </a:blip>
          <a:srcRect l="34372" t="4009" r="36389"/>
          <a:stretch/>
        </p:blipFill>
        <p:spPr>
          <a:xfrm>
            <a:off x="9448699" y="2293471"/>
            <a:ext cx="2601685" cy="3944044"/>
          </a:xfrm>
          <a:prstGeom prst="rect">
            <a:avLst/>
          </a:prstGeom>
        </p:spPr>
      </p:pic>
      <p:sp>
        <p:nvSpPr>
          <p:cNvPr id="6" name="TextBox 5">
            <a:extLst>
              <a:ext uri="{FF2B5EF4-FFF2-40B4-BE49-F238E27FC236}">
                <a16:creationId xmlns:a16="http://schemas.microsoft.com/office/drawing/2014/main" id="{2A3BFA1F-2336-365F-00F5-991C0AE533CE}"/>
              </a:ext>
            </a:extLst>
          </p:cNvPr>
          <p:cNvSpPr txBox="1"/>
          <p:nvPr/>
        </p:nvSpPr>
        <p:spPr>
          <a:xfrm>
            <a:off x="3325585" y="6488668"/>
            <a:ext cx="8828313" cy="369332"/>
          </a:xfrm>
          <a:prstGeom prst="rect">
            <a:avLst/>
          </a:prstGeom>
          <a:noFill/>
        </p:spPr>
        <p:txBody>
          <a:bodyPr wrap="square">
            <a:spAutoFit/>
          </a:bodyPr>
          <a:lstStyle/>
          <a:p>
            <a:r>
              <a:rPr lang="en-US" dirty="0">
                <a:hlinkClick r:id="rId4"/>
              </a:rPr>
              <a:t>https://www.rosettacommons.org/docs/latest/rosetta_basics/file_types/Residue-Params-file</a:t>
            </a:r>
            <a:r>
              <a:rPr lang="en-US" dirty="0"/>
              <a:t> </a:t>
            </a:r>
          </a:p>
        </p:txBody>
      </p:sp>
      <p:sp>
        <p:nvSpPr>
          <p:cNvPr id="7" name="TextBox 6">
            <a:extLst>
              <a:ext uri="{FF2B5EF4-FFF2-40B4-BE49-F238E27FC236}">
                <a16:creationId xmlns:a16="http://schemas.microsoft.com/office/drawing/2014/main" id="{404A56C4-1E2E-87CB-7E62-BD4DAB4041A1}"/>
              </a:ext>
            </a:extLst>
          </p:cNvPr>
          <p:cNvSpPr txBox="1"/>
          <p:nvPr/>
        </p:nvSpPr>
        <p:spPr>
          <a:xfrm>
            <a:off x="685800" y="1723225"/>
            <a:ext cx="670560" cy="369332"/>
          </a:xfrm>
          <a:prstGeom prst="rect">
            <a:avLst/>
          </a:prstGeom>
          <a:noFill/>
        </p:spPr>
        <p:txBody>
          <a:bodyPr wrap="square" rtlCol="0">
            <a:spAutoFit/>
          </a:bodyPr>
          <a:lstStyle/>
          <a:p>
            <a:pPr algn="ctr"/>
            <a:r>
              <a:rPr lang="en-US" b="1" dirty="0"/>
              <a:t>0</a:t>
            </a:r>
          </a:p>
        </p:txBody>
      </p:sp>
      <p:sp>
        <p:nvSpPr>
          <p:cNvPr id="8" name="TextBox 7">
            <a:extLst>
              <a:ext uri="{FF2B5EF4-FFF2-40B4-BE49-F238E27FC236}">
                <a16:creationId xmlns:a16="http://schemas.microsoft.com/office/drawing/2014/main" id="{AEC0E023-D52D-AFF0-2CDA-B9A6DEE23B79}"/>
              </a:ext>
            </a:extLst>
          </p:cNvPr>
          <p:cNvSpPr txBox="1"/>
          <p:nvPr/>
        </p:nvSpPr>
        <p:spPr>
          <a:xfrm>
            <a:off x="1356360" y="1723225"/>
            <a:ext cx="670560" cy="369332"/>
          </a:xfrm>
          <a:prstGeom prst="rect">
            <a:avLst/>
          </a:prstGeom>
          <a:noFill/>
        </p:spPr>
        <p:txBody>
          <a:bodyPr wrap="square" rtlCol="0">
            <a:spAutoFit/>
          </a:bodyPr>
          <a:lstStyle/>
          <a:p>
            <a:pPr algn="ctr"/>
            <a:r>
              <a:rPr lang="en-US" b="1" dirty="0"/>
              <a:t>1</a:t>
            </a:r>
          </a:p>
        </p:txBody>
      </p:sp>
      <p:sp>
        <p:nvSpPr>
          <p:cNvPr id="9" name="TextBox 8">
            <a:extLst>
              <a:ext uri="{FF2B5EF4-FFF2-40B4-BE49-F238E27FC236}">
                <a16:creationId xmlns:a16="http://schemas.microsoft.com/office/drawing/2014/main" id="{B4003C52-96D4-68CB-2376-E49D3CB8F1F0}"/>
              </a:ext>
            </a:extLst>
          </p:cNvPr>
          <p:cNvSpPr txBox="1"/>
          <p:nvPr/>
        </p:nvSpPr>
        <p:spPr>
          <a:xfrm>
            <a:off x="2026920" y="1723225"/>
            <a:ext cx="670560" cy="369332"/>
          </a:xfrm>
          <a:prstGeom prst="rect">
            <a:avLst/>
          </a:prstGeom>
          <a:noFill/>
        </p:spPr>
        <p:txBody>
          <a:bodyPr wrap="square" rtlCol="0">
            <a:spAutoFit/>
          </a:bodyPr>
          <a:lstStyle/>
          <a:p>
            <a:pPr algn="ctr"/>
            <a:r>
              <a:rPr lang="en-US" b="1" dirty="0"/>
              <a:t>2</a:t>
            </a:r>
          </a:p>
        </p:txBody>
      </p:sp>
      <p:sp>
        <p:nvSpPr>
          <p:cNvPr id="10" name="TextBox 9">
            <a:extLst>
              <a:ext uri="{FF2B5EF4-FFF2-40B4-BE49-F238E27FC236}">
                <a16:creationId xmlns:a16="http://schemas.microsoft.com/office/drawing/2014/main" id="{56DFA199-EE14-917E-88CB-069EE6063B75}"/>
              </a:ext>
            </a:extLst>
          </p:cNvPr>
          <p:cNvSpPr txBox="1"/>
          <p:nvPr/>
        </p:nvSpPr>
        <p:spPr>
          <a:xfrm>
            <a:off x="3239860" y="1723225"/>
            <a:ext cx="670560" cy="369332"/>
          </a:xfrm>
          <a:prstGeom prst="rect">
            <a:avLst/>
          </a:prstGeom>
          <a:noFill/>
        </p:spPr>
        <p:txBody>
          <a:bodyPr wrap="square" rtlCol="0">
            <a:spAutoFit/>
          </a:bodyPr>
          <a:lstStyle/>
          <a:p>
            <a:pPr algn="ctr"/>
            <a:r>
              <a:rPr lang="en-US" b="1" dirty="0"/>
              <a:t>3</a:t>
            </a:r>
          </a:p>
        </p:txBody>
      </p:sp>
      <p:sp>
        <p:nvSpPr>
          <p:cNvPr id="11" name="TextBox 10">
            <a:extLst>
              <a:ext uri="{FF2B5EF4-FFF2-40B4-BE49-F238E27FC236}">
                <a16:creationId xmlns:a16="http://schemas.microsoft.com/office/drawing/2014/main" id="{8EFA7515-8C7B-A334-2E51-7D5044AF3471}"/>
              </a:ext>
            </a:extLst>
          </p:cNvPr>
          <p:cNvSpPr txBox="1"/>
          <p:nvPr/>
        </p:nvSpPr>
        <p:spPr>
          <a:xfrm>
            <a:off x="4605200" y="1723225"/>
            <a:ext cx="670560" cy="369332"/>
          </a:xfrm>
          <a:prstGeom prst="rect">
            <a:avLst/>
          </a:prstGeom>
          <a:noFill/>
        </p:spPr>
        <p:txBody>
          <a:bodyPr wrap="square" rtlCol="0">
            <a:spAutoFit/>
          </a:bodyPr>
          <a:lstStyle/>
          <a:p>
            <a:pPr algn="ctr"/>
            <a:r>
              <a:rPr lang="en-US" b="1" dirty="0"/>
              <a:t>4</a:t>
            </a:r>
          </a:p>
        </p:txBody>
      </p:sp>
      <p:sp>
        <p:nvSpPr>
          <p:cNvPr id="12" name="TextBox 11">
            <a:extLst>
              <a:ext uri="{FF2B5EF4-FFF2-40B4-BE49-F238E27FC236}">
                <a16:creationId xmlns:a16="http://schemas.microsoft.com/office/drawing/2014/main" id="{967199B7-2CFB-CBA8-4120-3A92909CFEFA}"/>
              </a:ext>
            </a:extLst>
          </p:cNvPr>
          <p:cNvSpPr txBox="1"/>
          <p:nvPr/>
        </p:nvSpPr>
        <p:spPr>
          <a:xfrm>
            <a:off x="6095999" y="2494750"/>
            <a:ext cx="2143125" cy="369332"/>
          </a:xfrm>
          <a:prstGeom prst="rect">
            <a:avLst/>
          </a:prstGeom>
          <a:noFill/>
        </p:spPr>
        <p:txBody>
          <a:bodyPr wrap="square" rtlCol="0">
            <a:spAutoFit/>
          </a:bodyPr>
          <a:lstStyle/>
          <a:p>
            <a:r>
              <a:rPr lang="en-US" b="1" dirty="0"/>
              <a:t>0 – PDB atom name</a:t>
            </a:r>
          </a:p>
        </p:txBody>
      </p:sp>
      <p:sp>
        <p:nvSpPr>
          <p:cNvPr id="13" name="TextBox 12">
            <a:extLst>
              <a:ext uri="{FF2B5EF4-FFF2-40B4-BE49-F238E27FC236}">
                <a16:creationId xmlns:a16="http://schemas.microsoft.com/office/drawing/2014/main" id="{781D2CC8-0712-D0EC-11E8-6454E2A7D6FF}"/>
              </a:ext>
            </a:extLst>
          </p:cNvPr>
          <p:cNvSpPr txBox="1"/>
          <p:nvPr/>
        </p:nvSpPr>
        <p:spPr>
          <a:xfrm>
            <a:off x="6095999" y="2872334"/>
            <a:ext cx="2143125" cy="646331"/>
          </a:xfrm>
          <a:prstGeom prst="rect">
            <a:avLst/>
          </a:prstGeom>
          <a:noFill/>
        </p:spPr>
        <p:txBody>
          <a:bodyPr wrap="square" rtlCol="0">
            <a:spAutoFit/>
          </a:bodyPr>
          <a:lstStyle/>
          <a:p>
            <a:r>
              <a:rPr lang="en-US" b="1" dirty="0"/>
              <a:t>1 – Rosetta atom type name</a:t>
            </a:r>
          </a:p>
        </p:txBody>
      </p:sp>
      <p:sp>
        <p:nvSpPr>
          <p:cNvPr id="14" name="TextBox 13">
            <a:extLst>
              <a:ext uri="{FF2B5EF4-FFF2-40B4-BE49-F238E27FC236}">
                <a16:creationId xmlns:a16="http://schemas.microsoft.com/office/drawing/2014/main" id="{DF1B4975-749D-78ED-1F37-B0234097592E}"/>
              </a:ext>
            </a:extLst>
          </p:cNvPr>
          <p:cNvSpPr txBox="1"/>
          <p:nvPr/>
        </p:nvSpPr>
        <p:spPr>
          <a:xfrm>
            <a:off x="6095999" y="3526917"/>
            <a:ext cx="2143125" cy="646331"/>
          </a:xfrm>
          <a:prstGeom prst="rect">
            <a:avLst/>
          </a:prstGeom>
          <a:noFill/>
        </p:spPr>
        <p:txBody>
          <a:bodyPr wrap="square" rtlCol="0">
            <a:spAutoFit/>
          </a:bodyPr>
          <a:lstStyle/>
          <a:p>
            <a:r>
              <a:rPr lang="en-US" b="1" dirty="0"/>
              <a:t>2 – MM/CHARMM atom type name</a:t>
            </a:r>
          </a:p>
        </p:txBody>
      </p:sp>
      <p:sp>
        <p:nvSpPr>
          <p:cNvPr id="15" name="TextBox 14">
            <a:extLst>
              <a:ext uri="{FF2B5EF4-FFF2-40B4-BE49-F238E27FC236}">
                <a16:creationId xmlns:a16="http://schemas.microsoft.com/office/drawing/2014/main" id="{90D19523-89E0-17A2-4EDF-9713010F7DBD}"/>
              </a:ext>
            </a:extLst>
          </p:cNvPr>
          <p:cNvSpPr txBox="1"/>
          <p:nvPr/>
        </p:nvSpPr>
        <p:spPr>
          <a:xfrm>
            <a:off x="6095999" y="4181500"/>
            <a:ext cx="2143125" cy="369332"/>
          </a:xfrm>
          <a:prstGeom prst="rect">
            <a:avLst/>
          </a:prstGeom>
          <a:noFill/>
        </p:spPr>
        <p:txBody>
          <a:bodyPr wrap="square" rtlCol="0">
            <a:spAutoFit/>
          </a:bodyPr>
          <a:lstStyle/>
          <a:p>
            <a:r>
              <a:rPr lang="en-US" b="1" dirty="0"/>
              <a:t>3 – Partial charge</a:t>
            </a:r>
          </a:p>
        </p:txBody>
      </p:sp>
      <p:sp>
        <p:nvSpPr>
          <p:cNvPr id="16" name="TextBox 15">
            <a:extLst>
              <a:ext uri="{FF2B5EF4-FFF2-40B4-BE49-F238E27FC236}">
                <a16:creationId xmlns:a16="http://schemas.microsoft.com/office/drawing/2014/main" id="{6B821C66-5846-10A0-765E-8BF57A851EB2}"/>
              </a:ext>
            </a:extLst>
          </p:cNvPr>
          <p:cNvSpPr txBox="1"/>
          <p:nvPr/>
        </p:nvSpPr>
        <p:spPr>
          <a:xfrm>
            <a:off x="6095999" y="4559084"/>
            <a:ext cx="3581401" cy="923330"/>
          </a:xfrm>
          <a:prstGeom prst="rect">
            <a:avLst/>
          </a:prstGeom>
          <a:noFill/>
        </p:spPr>
        <p:txBody>
          <a:bodyPr wrap="square" rtlCol="0">
            <a:spAutoFit/>
          </a:bodyPr>
          <a:lstStyle/>
          <a:p>
            <a:r>
              <a:rPr lang="en-US" b="1" dirty="0"/>
              <a:t>4 – Secondary partial charge</a:t>
            </a:r>
            <a:r>
              <a:rPr lang="en-US" dirty="0"/>
              <a:t> (requires “chemical::</a:t>
            </a:r>
            <a:r>
              <a:rPr lang="en-US" dirty="0" err="1"/>
              <a:t>parse_charge</a:t>
            </a:r>
            <a:r>
              <a:rPr lang="en-US" dirty="0"/>
              <a:t>” flag)</a:t>
            </a:r>
            <a:endParaRPr lang="en-US" b="1" dirty="0"/>
          </a:p>
        </p:txBody>
      </p:sp>
    </p:spTree>
    <p:extLst>
      <p:ext uri="{BB962C8B-B14F-4D97-AF65-F5344CB8AC3E}">
        <p14:creationId xmlns:p14="http://schemas.microsoft.com/office/powerpoint/2010/main" val="464094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1" grpId="0"/>
      <p:bldP spid="12" grpId="0"/>
      <p:bldP spid="13" grpId="0"/>
      <p:bldP spid="14" grpId="0"/>
      <p:bldP spid="15" grpId="0"/>
      <p:bldP spid="1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95F31-F959-8C4B-6F6A-721931AAD72D}"/>
              </a:ext>
            </a:extLst>
          </p:cNvPr>
          <p:cNvSpPr>
            <a:spLocks noGrp="1"/>
          </p:cNvSpPr>
          <p:nvPr>
            <p:ph type="title"/>
          </p:nvPr>
        </p:nvSpPr>
        <p:spPr/>
        <p:txBody>
          <a:bodyPr>
            <a:noAutofit/>
          </a:bodyPr>
          <a:lstStyle/>
          <a:p>
            <a:r>
              <a:rPr lang="en-US" sz="2800" dirty="0"/>
              <a:t>The BOND block defines the connectivity between each atom</a:t>
            </a:r>
          </a:p>
        </p:txBody>
      </p:sp>
      <p:sp>
        <p:nvSpPr>
          <p:cNvPr id="6" name="TextBox 5">
            <a:extLst>
              <a:ext uri="{FF2B5EF4-FFF2-40B4-BE49-F238E27FC236}">
                <a16:creationId xmlns:a16="http://schemas.microsoft.com/office/drawing/2014/main" id="{2A3BFA1F-2336-365F-00F5-991C0AE533CE}"/>
              </a:ext>
            </a:extLst>
          </p:cNvPr>
          <p:cNvSpPr txBox="1"/>
          <p:nvPr/>
        </p:nvSpPr>
        <p:spPr>
          <a:xfrm>
            <a:off x="3325585" y="6488668"/>
            <a:ext cx="8828313" cy="369332"/>
          </a:xfrm>
          <a:prstGeom prst="rect">
            <a:avLst/>
          </a:prstGeom>
          <a:noFill/>
        </p:spPr>
        <p:txBody>
          <a:bodyPr wrap="square">
            <a:spAutoFit/>
          </a:bodyPr>
          <a:lstStyle/>
          <a:p>
            <a:r>
              <a:rPr lang="en-US" dirty="0">
                <a:hlinkClick r:id="rId2"/>
              </a:rPr>
              <a:t>https://www.rosettacommons.org/docs/latest/rosetta_basics/file_types/Residue-Params-file</a:t>
            </a:r>
            <a:r>
              <a:rPr lang="en-US" dirty="0"/>
              <a:t> </a:t>
            </a:r>
          </a:p>
        </p:txBody>
      </p:sp>
      <p:pic>
        <p:nvPicPr>
          <p:cNvPr id="10" name="Picture 9">
            <a:extLst>
              <a:ext uri="{FF2B5EF4-FFF2-40B4-BE49-F238E27FC236}">
                <a16:creationId xmlns:a16="http://schemas.microsoft.com/office/drawing/2014/main" id="{2F01B5C5-3668-0298-C557-2D93EBED94B5}"/>
              </a:ext>
            </a:extLst>
          </p:cNvPr>
          <p:cNvPicPr>
            <a:picLocks noChangeAspect="1"/>
          </p:cNvPicPr>
          <p:nvPr/>
        </p:nvPicPr>
        <p:blipFill rotWithShape="1">
          <a:blip r:embed="rId3"/>
          <a:srcRect t="21727" r="82946" b="63494"/>
          <a:stretch/>
        </p:blipFill>
        <p:spPr>
          <a:xfrm>
            <a:off x="141616" y="2975970"/>
            <a:ext cx="4278087" cy="2085557"/>
          </a:xfrm>
          <a:prstGeom prst="rect">
            <a:avLst/>
          </a:prstGeom>
        </p:spPr>
      </p:pic>
      <p:pic>
        <p:nvPicPr>
          <p:cNvPr id="11" name="Picture 10" descr="Chart, radar chart&#10;&#10;Description automatically generated">
            <a:extLst>
              <a:ext uri="{FF2B5EF4-FFF2-40B4-BE49-F238E27FC236}">
                <a16:creationId xmlns:a16="http://schemas.microsoft.com/office/drawing/2014/main" id="{912C5BAE-3A13-B695-FFCF-DDE562845824}"/>
              </a:ext>
            </a:extLst>
          </p:cNvPr>
          <p:cNvPicPr>
            <a:picLocks noChangeAspect="1"/>
          </p:cNvPicPr>
          <p:nvPr/>
        </p:nvPicPr>
        <p:blipFill rotWithShape="1">
          <a:blip r:embed="rId4">
            <a:extLst>
              <a:ext uri="{28A0092B-C50C-407E-A947-70E740481C1C}">
                <a14:useLocalDpi xmlns:a14="http://schemas.microsoft.com/office/drawing/2010/main" val="0"/>
              </a:ext>
            </a:extLst>
          </a:blip>
          <a:srcRect l="34372" t="4009" r="36389"/>
          <a:stretch/>
        </p:blipFill>
        <p:spPr>
          <a:xfrm>
            <a:off x="9448699" y="2293471"/>
            <a:ext cx="2601685" cy="3944044"/>
          </a:xfrm>
          <a:prstGeom prst="rect">
            <a:avLst/>
          </a:prstGeom>
        </p:spPr>
      </p:pic>
      <p:sp>
        <p:nvSpPr>
          <p:cNvPr id="13" name="TextBox 12">
            <a:extLst>
              <a:ext uri="{FF2B5EF4-FFF2-40B4-BE49-F238E27FC236}">
                <a16:creationId xmlns:a16="http://schemas.microsoft.com/office/drawing/2014/main" id="{84BEA12E-7737-2040-19DB-6DB5925BE052}"/>
              </a:ext>
            </a:extLst>
          </p:cNvPr>
          <p:cNvSpPr txBox="1"/>
          <p:nvPr/>
        </p:nvSpPr>
        <p:spPr>
          <a:xfrm>
            <a:off x="4791075" y="2800646"/>
            <a:ext cx="2143125" cy="923330"/>
          </a:xfrm>
          <a:prstGeom prst="rect">
            <a:avLst/>
          </a:prstGeom>
          <a:noFill/>
        </p:spPr>
        <p:txBody>
          <a:bodyPr wrap="square" rtlCol="0">
            <a:spAutoFit/>
          </a:bodyPr>
          <a:lstStyle/>
          <a:p>
            <a:r>
              <a:rPr lang="en-US" b="1" dirty="0"/>
              <a:t>Connects current residue, </a:t>
            </a:r>
            <a:r>
              <a:rPr lang="en-US" b="1" i="1" dirty="0"/>
              <a:t>i</a:t>
            </a:r>
            <a:r>
              <a:rPr lang="en-US" b="1" dirty="0"/>
              <a:t>, </a:t>
            </a:r>
            <a:r>
              <a:rPr lang="en-US" b="1" i="1" dirty="0"/>
              <a:t>to i-1 </a:t>
            </a:r>
            <a:r>
              <a:rPr lang="en-US" b="1" dirty="0"/>
              <a:t>and </a:t>
            </a:r>
            <a:r>
              <a:rPr lang="en-US" b="1" i="1" dirty="0"/>
              <a:t>i+1 </a:t>
            </a:r>
            <a:r>
              <a:rPr lang="en-US" b="1" dirty="0"/>
              <a:t>residues</a:t>
            </a:r>
          </a:p>
        </p:txBody>
      </p:sp>
      <p:sp>
        <p:nvSpPr>
          <p:cNvPr id="14" name="TextBox 13">
            <a:extLst>
              <a:ext uri="{FF2B5EF4-FFF2-40B4-BE49-F238E27FC236}">
                <a16:creationId xmlns:a16="http://schemas.microsoft.com/office/drawing/2014/main" id="{F2BAD6CA-DA95-367B-FE01-2827C896EF24}"/>
              </a:ext>
            </a:extLst>
          </p:cNvPr>
          <p:cNvSpPr txBox="1"/>
          <p:nvPr/>
        </p:nvSpPr>
        <p:spPr>
          <a:xfrm>
            <a:off x="4801962" y="4573597"/>
            <a:ext cx="3752850" cy="646331"/>
          </a:xfrm>
          <a:prstGeom prst="rect">
            <a:avLst/>
          </a:prstGeom>
          <a:noFill/>
        </p:spPr>
        <p:txBody>
          <a:bodyPr wrap="square" rtlCol="0">
            <a:spAutoFit/>
          </a:bodyPr>
          <a:lstStyle/>
          <a:p>
            <a:r>
              <a:rPr lang="en-US" b="1" dirty="0"/>
              <a:t>BOND_TYPE can be used to specify bond orders other than default 1.</a:t>
            </a:r>
          </a:p>
        </p:txBody>
      </p:sp>
      <p:sp>
        <p:nvSpPr>
          <p:cNvPr id="15" name="Rectangle 14">
            <a:extLst>
              <a:ext uri="{FF2B5EF4-FFF2-40B4-BE49-F238E27FC236}">
                <a16:creationId xmlns:a16="http://schemas.microsoft.com/office/drawing/2014/main" id="{FB7201AA-0C15-B93C-83B7-FD0683D9CDED}"/>
              </a:ext>
            </a:extLst>
          </p:cNvPr>
          <p:cNvSpPr/>
          <p:nvPr/>
        </p:nvSpPr>
        <p:spPr>
          <a:xfrm>
            <a:off x="151141" y="3038474"/>
            <a:ext cx="2049134" cy="44767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Arrow Connector 18">
            <a:extLst>
              <a:ext uri="{FF2B5EF4-FFF2-40B4-BE49-F238E27FC236}">
                <a16:creationId xmlns:a16="http://schemas.microsoft.com/office/drawing/2014/main" id="{FAB68728-81ED-4F39-7993-206DFD3FA626}"/>
              </a:ext>
            </a:extLst>
          </p:cNvPr>
          <p:cNvCxnSpPr>
            <a:stCxn id="15" idx="3"/>
          </p:cNvCxnSpPr>
          <p:nvPr/>
        </p:nvCxnSpPr>
        <p:spPr>
          <a:xfrm flipV="1">
            <a:off x="2200275" y="3238500"/>
            <a:ext cx="2571750" cy="23812"/>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F52161CD-BA7E-E43B-4B91-39106349CB11}"/>
              </a:ext>
            </a:extLst>
          </p:cNvPr>
          <p:cNvSpPr/>
          <p:nvPr/>
        </p:nvSpPr>
        <p:spPr>
          <a:xfrm>
            <a:off x="150562" y="4760886"/>
            <a:ext cx="2049134" cy="27175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Arrow Connector 20">
            <a:extLst>
              <a:ext uri="{FF2B5EF4-FFF2-40B4-BE49-F238E27FC236}">
                <a16:creationId xmlns:a16="http://schemas.microsoft.com/office/drawing/2014/main" id="{76BA2808-C311-CF8A-33B6-1F7EDC1D0920}"/>
              </a:ext>
            </a:extLst>
          </p:cNvPr>
          <p:cNvCxnSpPr>
            <a:cxnSpLocks/>
            <a:stCxn id="20" idx="3"/>
          </p:cNvCxnSpPr>
          <p:nvPr/>
        </p:nvCxnSpPr>
        <p:spPr>
          <a:xfrm flipV="1">
            <a:off x="2199696" y="4896763"/>
            <a:ext cx="2591379" cy="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1285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animBg="1"/>
      <p:bldP spid="20" grpId="0" animBg="1"/>
    </p:bldLst>
  </p:timing>
</p:sld>
</file>

<file path=ppt/theme/theme1.xml><?xml version="1.0" encoding="utf-8"?>
<a:theme xmlns:a="http://schemas.openxmlformats.org/drawingml/2006/main" name="brownbp1_meilerlab_powerpoint_templat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2" id="{A9B6F041-A7F6-4102-9160-9A936568AADE}" vid="{02AF3203-9344-4596-8548-71126983480D}"/>
    </a:ext>
  </a:extLst>
</a:theme>
</file>

<file path=docProps/app.xml><?xml version="1.0" encoding="utf-8"?>
<Properties xmlns="http://schemas.openxmlformats.org/officeDocument/2006/extended-properties" xmlns:vt="http://schemas.openxmlformats.org/officeDocument/2006/docPropsVTypes">
  <Template>brownbp1_powerpoint_template</Template>
  <TotalTime>5581</TotalTime>
  <Words>2224</Words>
  <Application>Microsoft Office PowerPoint</Application>
  <PresentationFormat>Widescreen</PresentationFormat>
  <Paragraphs>267</Paragraphs>
  <Slides>41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41</vt:i4>
      </vt:variant>
    </vt:vector>
  </HeadingPairs>
  <TitlesOfParts>
    <vt:vector size="48" baseType="lpstr">
      <vt:lpstr>Arial</vt:lpstr>
      <vt:lpstr>Calibri</vt:lpstr>
      <vt:lpstr>Calibri Light</vt:lpstr>
      <vt:lpstr>Helvetica</vt:lpstr>
      <vt:lpstr>Lucida Console</vt:lpstr>
      <vt:lpstr>Wingdings</vt:lpstr>
      <vt:lpstr>brownbp1_meilerlab_powerpoint_template</vt:lpstr>
      <vt:lpstr>Parameterizing non-canonical amino acids for peptide and protein design in Rosetta</vt:lpstr>
      <vt:lpstr>This presentation will combine lecture materials with a live tutorial on non-canonical amino acid parameter creation</vt:lpstr>
      <vt:lpstr>This presentation will combine lecture materials with a live tutorial on non-canonical amino acid parameter creation</vt:lpstr>
      <vt:lpstr>Params files define how individual atoms respond to perturbation during a Rosetta simulation</vt:lpstr>
      <vt:lpstr>How would we encode all the topological and non-coordinate information for a non-canonical derivative of Tryptophan?</vt:lpstr>
      <vt:lpstr>Topological and other non-coordinate information is stored in a params file</vt:lpstr>
      <vt:lpstr>The first few lines contain basic information about the residue type</vt:lpstr>
      <vt:lpstr>The ATOM block relates each PDB atom to a templated atom type</vt:lpstr>
      <vt:lpstr>The BOND block defines the connectivity between each atom</vt:lpstr>
      <vt:lpstr>The CHI block defines chi dihedral angles</vt:lpstr>
      <vt:lpstr>After the CHI block and before the ICOOR block we typically include additional properties</vt:lpstr>
      <vt:lpstr>The ICOOR_INTERNAL block defines the internal coordinates of the residue type</vt:lpstr>
      <vt:lpstr>Questions?</vt:lpstr>
      <vt:lpstr>This presentation will combine lecture materials with a live tutorial on non-canonical amino acid parameter creation</vt:lpstr>
      <vt:lpstr>We need to be able to generate accurate Ramachandran statistics for non-canonical amino acid backbones</vt:lpstr>
      <vt:lpstr>Rosetta samples high probability sidechain conformations based on statistics from the Dunbrack rotamer libraries</vt:lpstr>
      <vt:lpstr>We have three general strategies for assigning rotamer probabilities for NCAAs</vt:lpstr>
      <vt:lpstr>Each amino acid residue in Rosetta is assigned a backbone-dependent rotamer library</vt:lpstr>
      <vt:lpstr>The parent rotamer approach can be implemented with a few minor additions to the params file of a non-canonical residue</vt:lpstr>
      <vt:lpstr>The parent rotamer approach applies statistics from a suitably similar canonical amino acid</vt:lpstr>
      <vt:lpstr>PowerPoint Presentation</vt:lpstr>
      <vt:lpstr>The MakeRotLib application can be used to compute backbone-dependent probabilities of discrete sidechain conformers</vt:lpstr>
      <vt:lpstr>The MakeRotLib application can be used to compute backbone-dependent probabilities of discrete sidechain conformers</vt:lpstr>
      <vt:lpstr>The MakeRotLib application can be used to compute backbone-dependent probabilities of discrete sidechain conformers</vt:lpstr>
      <vt:lpstr>The MakeRotLib application can be used to compute backbone-dependent probabilities of discrete sidechain conformers</vt:lpstr>
      <vt:lpstr>A rapid alternative approach to MakeRotLib is applying small molecule conformer generation algorithms to create the rotamer ensemble</vt:lpstr>
      <vt:lpstr>A rapid alternative approach to MakeRotLib is applying small molecule conformer generation algorithms to create the rotamer ensemble</vt:lpstr>
      <vt:lpstr>A rapid alternative approach to MakeRotLib is applying small molecule conformer generation algorithms to create the rotamer ensemble</vt:lpstr>
      <vt:lpstr>There are two primary ways to use params files generated for non-canonical amino acids</vt:lpstr>
      <vt:lpstr>Questions?</vt:lpstr>
      <vt:lpstr>This presentation will combine lecture materials with a live tutorial on non-canonical amino acid parameter creation</vt:lpstr>
      <vt:lpstr>The specific pipeline for generating NCAAs will differ depending on the rotamer method you choose, but the overall pipeline is similar</vt:lpstr>
      <vt:lpstr>The focus of this tutorial is monosubstituted α-branched amino acids; however, other variants can be parameterized for use in Rosetta</vt:lpstr>
      <vt:lpstr>Questions?</vt:lpstr>
      <vt:lpstr>This presentation will combine lecture materials with a live tutorial on non-canonical amino acid parameter creation</vt:lpstr>
      <vt:lpstr>Questions?</vt:lpstr>
      <vt:lpstr>This presentation will combine lecture materials with a live tutorial on non-canonical amino acid parameter creation</vt:lpstr>
      <vt:lpstr>Reference energies are intended to promote native-like sequence recovery during design by incorporating a statistical representation of the unfolded state energy of each amino acid type</vt:lpstr>
      <vt:lpstr>Reference energies are intended to promote native-like sequence recovery during design by incorporating a statistical representation of the unfolded state energy of each amino acid type</vt:lpstr>
      <vt:lpstr>Recommendations for score function selection when designing peptides with non-canonical amino acids</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Parameterizing non-canonical amino acids for peptide and protein design in Rosetta</dc:title>
  <dc:creator>Brown, Benjamin P</dc:creator>
  <cp:lastModifiedBy>Brown, Benjamin P</cp:lastModifiedBy>
  <cp:revision>178</cp:revision>
  <dcterms:created xsi:type="dcterms:W3CDTF">2022-09-07T00:18:20Z</dcterms:created>
  <dcterms:modified xsi:type="dcterms:W3CDTF">2022-09-23T13:39:08Z</dcterms:modified>
</cp:coreProperties>
</file>